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7"/>
  </p:notesMasterIdLst>
  <p:sldIdLst>
    <p:sldId id="256" r:id="rId2"/>
    <p:sldId id="271" r:id="rId3"/>
    <p:sldId id="292" r:id="rId4"/>
    <p:sldId id="258" r:id="rId5"/>
    <p:sldId id="275" r:id="rId6"/>
    <p:sldId id="297" r:id="rId7"/>
    <p:sldId id="259" r:id="rId8"/>
    <p:sldId id="298" r:id="rId9"/>
    <p:sldId id="299" r:id="rId10"/>
    <p:sldId id="301" r:id="rId11"/>
    <p:sldId id="302" r:id="rId12"/>
    <p:sldId id="300" r:id="rId13"/>
    <p:sldId id="303" r:id="rId14"/>
    <p:sldId id="295" r:id="rId15"/>
    <p:sldId id="283" r:id="rId16"/>
    <p:sldId id="291" r:id="rId17"/>
    <p:sldId id="264" r:id="rId18"/>
    <p:sldId id="296" r:id="rId19"/>
    <p:sldId id="277" r:id="rId20"/>
    <p:sldId id="304" r:id="rId21"/>
    <p:sldId id="305" r:id="rId22"/>
    <p:sldId id="294" r:id="rId23"/>
    <p:sldId id="306" r:id="rId24"/>
    <p:sldId id="268" r:id="rId25"/>
    <p:sldId id="269" r:id="rId26"/>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21"/>
    <p:restoredTop sz="85457"/>
  </p:normalViewPr>
  <p:slideViewPr>
    <p:cSldViewPr snapToGrid="0" snapToObjects="1">
      <p:cViewPr varScale="1">
        <p:scale>
          <a:sx n="221" d="100"/>
          <a:sy n="221" d="100"/>
        </p:scale>
        <p:origin x="30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85E80E-60FE-42AF-A57D-99026661842E}" type="doc">
      <dgm:prSet loTypeId="urn:microsoft.com/office/officeart/2005/8/layout/vList3" loCatId="icon" qsTypeId="urn:microsoft.com/office/officeart/2005/8/quickstyle/simple1" qsCatId="simple" csTypeId="urn:microsoft.com/office/officeart/2005/8/colors/colorful1" csCatId="colorful" phldr="1"/>
      <dgm:spPr/>
      <dgm:t>
        <a:bodyPr/>
        <a:lstStyle/>
        <a:p>
          <a:endParaRPr lang="en-US"/>
        </a:p>
      </dgm:t>
    </dgm:pt>
    <dgm:pt modelId="{A53B1625-ED03-464D-8EEB-634A5BD55212}">
      <dgm:prSet/>
      <dgm:spPr/>
      <dgm:t>
        <a:bodyPr/>
        <a:lstStyle/>
        <a:p>
          <a:r>
            <a:rPr lang="de-DE" dirty="0"/>
            <a:t>Neue Skills</a:t>
          </a:r>
          <a:endParaRPr lang="en-US" dirty="0"/>
        </a:p>
      </dgm:t>
    </dgm:pt>
    <dgm:pt modelId="{2064C1D7-FDBF-4C7A-AAE4-CA90FBAD9929}" type="parTrans" cxnId="{7278CD01-7690-4B21-97A3-43296ADA89AE}">
      <dgm:prSet/>
      <dgm:spPr/>
      <dgm:t>
        <a:bodyPr/>
        <a:lstStyle/>
        <a:p>
          <a:endParaRPr lang="en-US"/>
        </a:p>
      </dgm:t>
    </dgm:pt>
    <dgm:pt modelId="{7D860BA6-DB3A-4BAC-A918-F8FDA6D8DC8F}" type="sibTrans" cxnId="{7278CD01-7690-4B21-97A3-43296ADA89AE}">
      <dgm:prSet/>
      <dgm:spPr/>
      <dgm:t>
        <a:bodyPr/>
        <a:lstStyle/>
        <a:p>
          <a:endParaRPr lang="en-US"/>
        </a:p>
      </dgm:t>
    </dgm:pt>
    <dgm:pt modelId="{86507919-8489-4063-9838-A5590A5FCBE7}">
      <dgm:prSet/>
      <dgm:spPr/>
      <dgm:t>
        <a:bodyPr/>
        <a:lstStyle/>
        <a:p>
          <a:r>
            <a:rPr lang="de-DE"/>
            <a:t>Lessons Learned</a:t>
          </a:r>
          <a:endParaRPr lang="en-US"/>
        </a:p>
      </dgm:t>
    </dgm:pt>
    <dgm:pt modelId="{2AD92717-D113-43F6-AA79-50899E6B95A9}" type="parTrans" cxnId="{1E19DA89-2CDB-40F5-BB69-EC0C60DD6F22}">
      <dgm:prSet/>
      <dgm:spPr/>
      <dgm:t>
        <a:bodyPr/>
        <a:lstStyle/>
        <a:p>
          <a:endParaRPr lang="en-US"/>
        </a:p>
      </dgm:t>
    </dgm:pt>
    <dgm:pt modelId="{C870B712-B410-4C43-BB14-AC24574BA57A}" type="sibTrans" cxnId="{1E19DA89-2CDB-40F5-BB69-EC0C60DD6F22}">
      <dgm:prSet/>
      <dgm:spPr/>
      <dgm:t>
        <a:bodyPr/>
        <a:lstStyle/>
        <a:p>
          <a:endParaRPr lang="en-US"/>
        </a:p>
      </dgm:t>
    </dgm:pt>
    <dgm:pt modelId="{0BC0264E-4031-48FB-92C0-0D953069BD47}">
      <dgm:prSet/>
      <dgm:spPr/>
      <dgm:t>
        <a:bodyPr/>
        <a:lstStyle/>
        <a:p>
          <a:r>
            <a:rPr lang="de-DE"/>
            <a:t>Was könnte ich besser machen?</a:t>
          </a:r>
          <a:endParaRPr lang="en-US"/>
        </a:p>
      </dgm:t>
    </dgm:pt>
    <dgm:pt modelId="{9BFFBCAA-BA70-4F2E-88AF-21F0E10ABEC5}" type="parTrans" cxnId="{7D029D9F-5915-4E2B-B28C-46375C89BE30}">
      <dgm:prSet/>
      <dgm:spPr/>
      <dgm:t>
        <a:bodyPr/>
        <a:lstStyle/>
        <a:p>
          <a:endParaRPr lang="en-US"/>
        </a:p>
      </dgm:t>
    </dgm:pt>
    <dgm:pt modelId="{B108D298-04AC-4C4B-9D8D-0E77D2AC1475}" type="sibTrans" cxnId="{7D029D9F-5915-4E2B-B28C-46375C89BE30}">
      <dgm:prSet/>
      <dgm:spPr/>
      <dgm:t>
        <a:bodyPr/>
        <a:lstStyle/>
        <a:p>
          <a:endParaRPr lang="en-US"/>
        </a:p>
      </dgm:t>
    </dgm:pt>
    <dgm:pt modelId="{768DEE27-7B2A-B549-89A8-44844054EEE9}" type="pres">
      <dgm:prSet presAssocID="{1A85E80E-60FE-42AF-A57D-99026661842E}" presName="linearFlow" presStyleCnt="0">
        <dgm:presLayoutVars>
          <dgm:dir/>
          <dgm:resizeHandles val="exact"/>
        </dgm:presLayoutVars>
      </dgm:prSet>
      <dgm:spPr/>
    </dgm:pt>
    <dgm:pt modelId="{3AEC6BB6-AECC-784E-85F5-899798E7933A}" type="pres">
      <dgm:prSet presAssocID="{A53B1625-ED03-464D-8EEB-634A5BD55212}" presName="composite" presStyleCnt="0"/>
      <dgm:spPr/>
    </dgm:pt>
    <dgm:pt modelId="{1281ABD9-7062-9241-AC4E-F7239094D3AE}" type="pres">
      <dgm:prSet presAssocID="{A53B1625-ED03-464D-8EEB-634A5BD55212}" presName="imgShp" presStyleLbl="fgImgPlace1" presStyleIdx="0" presStyleCnt="3" custLinFactNeighborX="-56013" custLinFactNeighborY="-3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7F3F702E-A126-EA46-B7DC-3DE36AE21707}" type="pres">
      <dgm:prSet presAssocID="{A53B1625-ED03-464D-8EEB-634A5BD55212}" presName="txShp" presStyleLbl="node1" presStyleIdx="0" presStyleCnt="3" custLinFactNeighborX="11883" custLinFactNeighborY="-39">
        <dgm:presLayoutVars>
          <dgm:bulletEnabled val="1"/>
        </dgm:presLayoutVars>
      </dgm:prSet>
      <dgm:spPr/>
    </dgm:pt>
    <dgm:pt modelId="{24A3AF33-0F02-0D48-9461-BFABF5ED9497}" type="pres">
      <dgm:prSet presAssocID="{7D860BA6-DB3A-4BAC-A918-F8FDA6D8DC8F}" presName="spacing" presStyleCnt="0"/>
      <dgm:spPr/>
    </dgm:pt>
    <dgm:pt modelId="{D2D939FD-0B34-444D-9D4D-81244CF4C6F7}" type="pres">
      <dgm:prSet presAssocID="{86507919-8489-4063-9838-A5590A5FCBE7}" presName="composite" presStyleCnt="0"/>
      <dgm:spPr/>
    </dgm:pt>
    <dgm:pt modelId="{D5C18512-9DFE-4443-BD65-071EFE1A366B}" type="pres">
      <dgm:prSet presAssocID="{86507919-8489-4063-9838-A5590A5FCBE7}" presName="imgShp" presStyleLbl="fgImgPlace1" presStyleIdx="1" presStyleCnt="3" custLinFactNeighborX="-56013" custLinFactNeighborY="-3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569D78B2-4392-5B46-B61D-276D62D8521B}" type="pres">
      <dgm:prSet presAssocID="{86507919-8489-4063-9838-A5590A5FCBE7}" presName="txShp" presStyleLbl="node1" presStyleIdx="1" presStyleCnt="3" custLinFactNeighborX="11883" custLinFactNeighborY="-39">
        <dgm:presLayoutVars>
          <dgm:bulletEnabled val="1"/>
        </dgm:presLayoutVars>
      </dgm:prSet>
      <dgm:spPr/>
    </dgm:pt>
    <dgm:pt modelId="{4BF6B0BC-77A4-E349-8EFD-9CA52A9079A9}" type="pres">
      <dgm:prSet presAssocID="{C870B712-B410-4C43-BB14-AC24574BA57A}" presName="spacing" presStyleCnt="0"/>
      <dgm:spPr/>
    </dgm:pt>
    <dgm:pt modelId="{FFA20FA2-8E00-7349-A711-2DE60B8AEDE8}" type="pres">
      <dgm:prSet presAssocID="{0BC0264E-4031-48FB-92C0-0D953069BD47}" presName="composite" presStyleCnt="0"/>
      <dgm:spPr/>
    </dgm:pt>
    <dgm:pt modelId="{C8897C89-1091-664C-90D2-C84F6F00E6AB}" type="pres">
      <dgm:prSet presAssocID="{0BC0264E-4031-48FB-92C0-0D953069BD47}" presName="imgShp" presStyleLbl="fgImgPlace1" presStyleIdx="2" presStyleCnt="3" custLinFactNeighborX="-56013" custLinFactNeighborY="-3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ought bubble"/>
        </a:ext>
      </dgm:extLst>
    </dgm:pt>
    <dgm:pt modelId="{A95D6B6E-AE5E-C347-B77F-2094315EC17C}" type="pres">
      <dgm:prSet presAssocID="{0BC0264E-4031-48FB-92C0-0D953069BD47}" presName="txShp" presStyleLbl="node1" presStyleIdx="2" presStyleCnt="3" custLinFactNeighborX="11883" custLinFactNeighborY="-39">
        <dgm:presLayoutVars>
          <dgm:bulletEnabled val="1"/>
        </dgm:presLayoutVars>
      </dgm:prSet>
      <dgm:spPr/>
    </dgm:pt>
  </dgm:ptLst>
  <dgm:cxnLst>
    <dgm:cxn modelId="{7278CD01-7690-4B21-97A3-43296ADA89AE}" srcId="{1A85E80E-60FE-42AF-A57D-99026661842E}" destId="{A53B1625-ED03-464D-8EEB-634A5BD55212}" srcOrd="0" destOrd="0" parTransId="{2064C1D7-FDBF-4C7A-AAE4-CA90FBAD9929}" sibTransId="{7D860BA6-DB3A-4BAC-A918-F8FDA6D8DC8F}"/>
    <dgm:cxn modelId="{55CDAB3E-B284-1A4B-8AB5-E47AD62E3064}" type="presOf" srcId="{1A85E80E-60FE-42AF-A57D-99026661842E}" destId="{768DEE27-7B2A-B549-89A8-44844054EEE9}" srcOrd="0" destOrd="0" presId="urn:microsoft.com/office/officeart/2005/8/layout/vList3"/>
    <dgm:cxn modelId="{1E19DA89-2CDB-40F5-BB69-EC0C60DD6F22}" srcId="{1A85E80E-60FE-42AF-A57D-99026661842E}" destId="{86507919-8489-4063-9838-A5590A5FCBE7}" srcOrd="1" destOrd="0" parTransId="{2AD92717-D113-43F6-AA79-50899E6B95A9}" sibTransId="{C870B712-B410-4C43-BB14-AC24574BA57A}"/>
    <dgm:cxn modelId="{7D029D9F-5915-4E2B-B28C-46375C89BE30}" srcId="{1A85E80E-60FE-42AF-A57D-99026661842E}" destId="{0BC0264E-4031-48FB-92C0-0D953069BD47}" srcOrd="2" destOrd="0" parTransId="{9BFFBCAA-BA70-4F2E-88AF-21F0E10ABEC5}" sibTransId="{B108D298-04AC-4C4B-9D8D-0E77D2AC1475}"/>
    <dgm:cxn modelId="{DBFCE6A1-377A-7645-A7AA-C17C7DFA4758}" type="presOf" srcId="{86507919-8489-4063-9838-A5590A5FCBE7}" destId="{569D78B2-4392-5B46-B61D-276D62D8521B}" srcOrd="0" destOrd="0" presId="urn:microsoft.com/office/officeart/2005/8/layout/vList3"/>
    <dgm:cxn modelId="{C9024AAE-C7DF-104A-877D-999E094FC1D3}" type="presOf" srcId="{A53B1625-ED03-464D-8EEB-634A5BD55212}" destId="{7F3F702E-A126-EA46-B7DC-3DE36AE21707}" srcOrd="0" destOrd="0" presId="urn:microsoft.com/office/officeart/2005/8/layout/vList3"/>
    <dgm:cxn modelId="{D74E07C3-62FC-594D-99B2-8623F4F58C08}" type="presOf" srcId="{0BC0264E-4031-48FB-92C0-0D953069BD47}" destId="{A95D6B6E-AE5E-C347-B77F-2094315EC17C}" srcOrd="0" destOrd="0" presId="urn:microsoft.com/office/officeart/2005/8/layout/vList3"/>
    <dgm:cxn modelId="{3704E612-E055-FE42-8DAD-EDC4596B05B7}" type="presParOf" srcId="{768DEE27-7B2A-B549-89A8-44844054EEE9}" destId="{3AEC6BB6-AECC-784E-85F5-899798E7933A}" srcOrd="0" destOrd="0" presId="urn:microsoft.com/office/officeart/2005/8/layout/vList3"/>
    <dgm:cxn modelId="{BAC3613D-B443-D443-97AD-05CC8BDC9B1F}" type="presParOf" srcId="{3AEC6BB6-AECC-784E-85F5-899798E7933A}" destId="{1281ABD9-7062-9241-AC4E-F7239094D3AE}" srcOrd="0" destOrd="0" presId="urn:microsoft.com/office/officeart/2005/8/layout/vList3"/>
    <dgm:cxn modelId="{828568E3-CA25-DE4A-87AA-00D0ECA2739A}" type="presParOf" srcId="{3AEC6BB6-AECC-784E-85F5-899798E7933A}" destId="{7F3F702E-A126-EA46-B7DC-3DE36AE21707}" srcOrd="1" destOrd="0" presId="urn:microsoft.com/office/officeart/2005/8/layout/vList3"/>
    <dgm:cxn modelId="{8DB5A69B-4506-C947-891A-E7E11B471D27}" type="presParOf" srcId="{768DEE27-7B2A-B549-89A8-44844054EEE9}" destId="{24A3AF33-0F02-0D48-9461-BFABF5ED9497}" srcOrd="1" destOrd="0" presId="urn:microsoft.com/office/officeart/2005/8/layout/vList3"/>
    <dgm:cxn modelId="{D69810D3-9CA3-CA45-ABF4-ED6ADC338B7E}" type="presParOf" srcId="{768DEE27-7B2A-B549-89A8-44844054EEE9}" destId="{D2D939FD-0B34-444D-9D4D-81244CF4C6F7}" srcOrd="2" destOrd="0" presId="urn:microsoft.com/office/officeart/2005/8/layout/vList3"/>
    <dgm:cxn modelId="{A2FB27D6-A65C-BC4B-8767-06E49D3FA1FD}" type="presParOf" srcId="{D2D939FD-0B34-444D-9D4D-81244CF4C6F7}" destId="{D5C18512-9DFE-4443-BD65-071EFE1A366B}" srcOrd="0" destOrd="0" presId="urn:microsoft.com/office/officeart/2005/8/layout/vList3"/>
    <dgm:cxn modelId="{3716855F-BE07-C54A-A8DF-FAA5D38639F9}" type="presParOf" srcId="{D2D939FD-0B34-444D-9D4D-81244CF4C6F7}" destId="{569D78B2-4392-5B46-B61D-276D62D8521B}" srcOrd="1" destOrd="0" presId="urn:microsoft.com/office/officeart/2005/8/layout/vList3"/>
    <dgm:cxn modelId="{EB7EFA35-B48B-BA45-AC69-9B0A71C472C0}" type="presParOf" srcId="{768DEE27-7B2A-B549-89A8-44844054EEE9}" destId="{4BF6B0BC-77A4-E349-8EFD-9CA52A9079A9}" srcOrd="3" destOrd="0" presId="urn:microsoft.com/office/officeart/2005/8/layout/vList3"/>
    <dgm:cxn modelId="{0F91A4F0-BAF8-064A-AFB8-012961C8825E}" type="presParOf" srcId="{768DEE27-7B2A-B549-89A8-44844054EEE9}" destId="{FFA20FA2-8E00-7349-A711-2DE60B8AEDE8}" srcOrd="4" destOrd="0" presId="urn:microsoft.com/office/officeart/2005/8/layout/vList3"/>
    <dgm:cxn modelId="{323958A3-91CB-2541-9E42-16A763168D44}" type="presParOf" srcId="{FFA20FA2-8E00-7349-A711-2DE60B8AEDE8}" destId="{C8897C89-1091-664C-90D2-C84F6F00E6AB}" srcOrd="0" destOrd="0" presId="urn:microsoft.com/office/officeart/2005/8/layout/vList3"/>
    <dgm:cxn modelId="{03170610-BCF7-B846-AF39-06FB82A46F96}" type="presParOf" srcId="{FFA20FA2-8E00-7349-A711-2DE60B8AEDE8}" destId="{A95D6B6E-AE5E-C347-B77F-2094315EC17C}"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F702E-A126-EA46-B7DC-3DE36AE21707}">
      <dsp:nvSpPr>
        <dsp:cNvPr id="0" name=""/>
        <dsp:cNvSpPr/>
      </dsp:nvSpPr>
      <dsp:spPr>
        <a:xfrm rot="10800000">
          <a:off x="1743166" y="1552"/>
          <a:ext cx="3887193" cy="12085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2952" tIns="125730" rIns="234696" bIns="125730" numCol="1" spcCol="1270" anchor="ctr" anchorCtr="0">
          <a:noAutofit/>
        </a:bodyPr>
        <a:lstStyle/>
        <a:p>
          <a:pPr marL="0" lvl="0" indent="0" algn="ctr" defTabSz="1466850">
            <a:lnSpc>
              <a:spcPct val="90000"/>
            </a:lnSpc>
            <a:spcBef>
              <a:spcPct val="0"/>
            </a:spcBef>
            <a:spcAft>
              <a:spcPct val="35000"/>
            </a:spcAft>
            <a:buNone/>
          </a:pPr>
          <a:r>
            <a:rPr lang="de-DE" sz="3300" kern="1200" dirty="0"/>
            <a:t>Neue Skills</a:t>
          </a:r>
          <a:endParaRPr lang="en-US" sz="3300" kern="1200" dirty="0"/>
        </a:p>
      </dsp:txBody>
      <dsp:txXfrm rot="10800000">
        <a:off x="2045311" y="1552"/>
        <a:ext cx="3585048" cy="1208582"/>
      </dsp:txXfrm>
    </dsp:sp>
    <dsp:sp modelId="{1281ABD9-7062-9241-AC4E-F7239094D3AE}">
      <dsp:nvSpPr>
        <dsp:cNvPr id="0" name=""/>
        <dsp:cNvSpPr/>
      </dsp:nvSpPr>
      <dsp:spPr>
        <a:xfrm>
          <a:off x="0" y="1552"/>
          <a:ext cx="1208582" cy="120858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9D78B2-4392-5B46-B61D-276D62D8521B}">
      <dsp:nvSpPr>
        <dsp:cNvPr id="0" name=""/>
        <dsp:cNvSpPr/>
      </dsp:nvSpPr>
      <dsp:spPr>
        <a:xfrm rot="10800000">
          <a:off x="1743166" y="1570906"/>
          <a:ext cx="3887193" cy="1208582"/>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2952" tIns="125730" rIns="234696" bIns="125730" numCol="1" spcCol="1270" anchor="ctr" anchorCtr="0">
          <a:noAutofit/>
        </a:bodyPr>
        <a:lstStyle/>
        <a:p>
          <a:pPr marL="0" lvl="0" indent="0" algn="ctr" defTabSz="1466850">
            <a:lnSpc>
              <a:spcPct val="90000"/>
            </a:lnSpc>
            <a:spcBef>
              <a:spcPct val="0"/>
            </a:spcBef>
            <a:spcAft>
              <a:spcPct val="35000"/>
            </a:spcAft>
            <a:buNone/>
          </a:pPr>
          <a:r>
            <a:rPr lang="de-DE" sz="3300" kern="1200"/>
            <a:t>Lessons Learned</a:t>
          </a:r>
          <a:endParaRPr lang="en-US" sz="3300" kern="1200"/>
        </a:p>
      </dsp:txBody>
      <dsp:txXfrm rot="10800000">
        <a:off x="2045311" y="1570906"/>
        <a:ext cx="3585048" cy="1208582"/>
      </dsp:txXfrm>
    </dsp:sp>
    <dsp:sp modelId="{D5C18512-9DFE-4443-BD65-071EFE1A366B}">
      <dsp:nvSpPr>
        <dsp:cNvPr id="0" name=""/>
        <dsp:cNvSpPr/>
      </dsp:nvSpPr>
      <dsp:spPr>
        <a:xfrm>
          <a:off x="0" y="1570906"/>
          <a:ext cx="1208582" cy="120858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5D6B6E-AE5E-C347-B77F-2094315EC17C}">
      <dsp:nvSpPr>
        <dsp:cNvPr id="0" name=""/>
        <dsp:cNvSpPr/>
      </dsp:nvSpPr>
      <dsp:spPr>
        <a:xfrm rot="10800000">
          <a:off x="1743166" y="3140260"/>
          <a:ext cx="3887193" cy="1208582"/>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2952" tIns="125730" rIns="234696" bIns="125730" numCol="1" spcCol="1270" anchor="ctr" anchorCtr="0">
          <a:noAutofit/>
        </a:bodyPr>
        <a:lstStyle/>
        <a:p>
          <a:pPr marL="0" lvl="0" indent="0" algn="ctr" defTabSz="1466850">
            <a:lnSpc>
              <a:spcPct val="90000"/>
            </a:lnSpc>
            <a:spcBef>
              <a:spcPct val="0"/>
            </a:spcBef>
            <a:spcAft>
              <a:spcPct val="35000"/>
            </a:spcAft>
            <a:buNone/>
          </a:pPr>
          <a:r>
            <a:rPr lang="de-DE" sz="3300" kern="1200"/>
            <a:t>Was könnte ich besser machen?</a:t>
          </a:r>
          <a:endParaRPr lang="en-US" sz="3300" kern="1200"/>
        </a:p>
      </dsp:txBody>
      <dsp:txXfrm rot="10800000">
        <a:off x="2045311" y="3140260"/>
        <a:ext cx="3585048" cy="1208582"/>
      </dsp:txXfrm>
    </dsp:sp>
    <dsp:sp modelId="{C8897C89-1091-664C-90D2-C84F6F00E6AB}">
      <dsp:nvSpPr>
        <dsp:cNvPr id="0" name=""/>
        <dsp:cNvSpPr/>
      </dsp:nvSpPr>
      <dsp:spPr>
        <a:xfrm>
          <a:off x="0" y="3140260"/>
          <a:ext cx="1208582" cy="120858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B51B95F-1AF6-4C4C-93DE-3EDC44F6EA39}" type="datetimeFigureOut">
              <a:rPr lang="de-DE" smtClean="0"/>
              <a:t>19.09.22</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88A52-D7FF-2C4A-8661-D2045377CED1}" type="slidenum">
              <a:rPr lang="de-DE" smtClean="0"/>
              <a:t>‹#›</a:t>
            </a:fld>
            <a:endParaRPr lang="de-DE"/>
          </a:p>
        </p:txBody>
      </p:sp>
    </p:spTree>
    <p:extLst>
      <p:ext uri="{BB962C8B-B14F-4D97-AF65-F5344CB8AC3E}">
        <p14:creationId xmlns:p14="http://schemas.microsoft.com/office/powerpoint/2010/main" val="2607520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Guten Morgen und willkommen zur Präsentation meiner Bachelorarbeit mit dem Thema „Analyse der Vor- und Nachteile der Anwendungstransformation von lokalen Systemen in die Cloud“</a:t>
            </a:r>
          </a:p>
        </p:txBody>
      </p:sp>
      <p:sp>
        <p:nvSpPr>
          <p:cNvPr id="4" name="Slide Number Placeholder 3"/>
          <p:cNvSpPr>
            <a:spLocks noGrp="1"/>
          </p:cNvSpPr>
          <p:nvPr>
            <p:ph type="sldNum" sz="quarter" idx="5"/>
          </p:nvPr>
        </p:nvSpPr>
        <p:spPr/>
        <p:txBody>
          <a:bodyPr/>
          <a:lstStyle/>
          <a:p>
            <a:fld id="{24F88A52-D7FF-2C4A-8661-D2045377CED1}" type="slidenum">
              <a:rPr lang="de-DE" smtClean="0"/>
              <a:t>1</a:t>
            </a:fld>
            <a:endParaRPr lang="de-DE"/>
          </a:p>
        </p:txBody>
      </p:sp>
    </p:spTree>
    <p:extLst>
      <p:ext uri="{BB962C8B-B14F-4D97-AF65-F5344CB8AC3E}">
        <p14:creationId xmlns:p14="http://schemas.microsoft.com/office/powerpoint/2010/main" val="3185365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Die wichtigsten Anforderungen beziehungsweise Merkmale einer Cloud-nativen Anwendung sind Skalierbarkeit, das </a:t>
            </a:r>
            <a:r>
              <a:rPr lang="de-DE" dirty="0" err="1"/>
              <a:t>heisst</a:t>
            </a:r>
            <a:r>
              <a:rPr lang="de-DE" dirty="0"/>
              <a:t> die Möglichkeit, dass sich die Anwendung beziehungsweise die Server flexibel an höhere Nutzerzahlen anpassen können durch mehr Rechenkapazität</a:t>
            </a:r>
          </a:p>
          <a:p>
            <a:endParaRPr lang="de-DE" dirty="0"/>
          </a:p>
          <a:p>
            <a:r>
              <a:rPr lang="de-DE" dirty="0"/>
              <a:t>Außerdem ist die Fehlertoleranz essenziell, also der Fähigkeit den Ausfall einer Einheit in Echtzeit abzufangen.</a:t>
            </a:r>
          </a:p>
          <a:p>
            <a:endParaRPr lang="de-DE" dirty="0"/>
          </a:p>
          <a:p>
            <a:r>
              <a:rPr lang="de-DE" dirty="0"/>
              <a:t>Ein weiteres Merkmal ist de schnelle Bereitstellung zum Beispiel über eine Pipeline</a:t>
            </a:r>
          </a:p>
        </p:txBody>
      </p:sp>
      <p:sp>
        <p:nvSpPr>
          <p:cNvPr id="4" name="Slide Number Placeholder 3"/>
          <p:cNvSpPr>
            <a:spLocks noGrp="1"/>
          </p:cNvSpPr>
          <p:nvPr>
            <p:ph type="sldNum" sz="quarter" idx="5"/>
          </p:nvPr>
        </p:nvSpPr>
        <p:spPr/>
        <p:txBody>
          <a:bodyPr/>
          <a:lstStyle/>
          <a:p>
            <a:fld id="{24F88A52-D7FF-2C4A-8661-D2045377CED1}" type="slidenum">
              <a:rPr lang="de-DE" smtClean="0"/>
              <a:t>10</a:t>
            </a:fld>
            <a:endParaRPr lang="de-DE"/>
          </a:p>
        </p:txBody>
      </p:sp>
    </p:spTree>
    <p:extLst>
      <p:ext uri="{BB962C8B-B14F-4D97-AF65-F5344CB8AC3E}">
        <p14:creationId xmlns:p14="http://schemas.microsoft.com/office/powerpoint/2010/main" val="3206768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Die Veränderungen an einer Anwendung die damit einhergehend zu erwarten sind lassen sich wie folgt zusammenfassen:</a:t>
            </a:r>
          </a:p>
          <a:p>
            <a:endParaRPr lang="de-DE" dirty="0"/>
          </a:p>
          <a:p>
            <a:r>
              <a:rPr lang="de-DE" dirty="0"/>
              <a:t>Allgemein befindet man sich im Themenbereich des Cloud Computing in einem Mehrbenutzer Kontext.</a:t>
            </a:r>
          </a:p>
          <a:p>
            <a:endParaRPr lang="de-DE" dirty="0"/>
          </a:p>
          <a:p>
            <a:r>
              <a:rPr lang="de-DE" dirty="0"/>
              <a:t>Darüber hinaus sind nahezu alle Cloud Anwendungen Webanwendungen bzw. Webinterfaces, was bei einer zuvor lokalen, über das Terminal gesteuerten Anwendung zu einer Transformation dieser führt.</a:t>
            </a:r>
          </a:p>
          <a:p>
            <a:endParaRPr lang="de-DE" dirty="0"/>
          </a:p>
          <a:p>
            <a:r>
              <a:rPr lang="de-DE" dirty="0"/>
              <a:t>Außerdem sollte ein Framework zur vereinfachten Entwicklung verwendet werden, wie zum Beispiel Spring Boot, als gängige Lösung für Microservice Anwendungen und die Anwendung muss Containerisiert werden, für effizientes </a:t>
            </a:r>
            <a:r>
              <a:rPr lang="de-DE" dirty="0" err="1"/>
              <a:t>Deployment</a:t>
            </a:r>
            <a:endParaRPr lang="de-DE" dirty="0"/>
          </a:p>
        </p:txBody>
      </p:sp>
      <p:sp>
        <p:nvSpPr>
          <p:cNvPr id="4" name="Slide Number Placeholder 3"/>
          <p:cNvSpPr>
            <a:spLocks noGrp="1"/>
          </p:cNvSpPr>
          <p:nvPr>
            <p:ph type="sldNum" sz="quarter" idx="5"/>
          </p:nvPr>
        </p:nvSpPr>
        <p:spPr/>
        <p:txBody>
          <a:bodyPr/>
          <a:lstStyle/>
          <a:p>
            <a:fld id="{24F88A52-D7FF-2C4A-8661-D2045377CED1}" type="slidenum">
              <a:rPr lang="de-DE" smtClean="0"/>
              <a:t>11</a:t>
            </a:fld>
            <a:endParaRPr lang="de-DE"/>
          </a:p>
        </p:txBody>
      </p:sp>
    </p:spTree>
    <p:extLst>
      <p:ext uri="{BB962C8B-B14F-4D97-AF65-F5344CB8AC3E}">
        <p14:creationId xmlns:p14="http://schemas.microsoft.com/office/powerpoint/2010/main" val="1266095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Nachfolgend möchte ich ganz kurz auf das Vorgehen bei meiner Forschung eingehen</a:t>
            </a:r>
          </a:p>
        </p:txBody>
      </p:sp>
      <p:sp>
        <p:nvSpPr>
          <p:cNvPr id="4" name="Slide Number Placeholder 3"/>
          <p:cNvSpPr>
            <a:spLocks noGrp="1"/>
          </p:cNvSpPr>
          <p:nvPr>
            <p:ph type="sldNum" sz="quarter" idx="5"/>
          </p:nvPr>
        </p:nvSpPr>
        <p:spPr/>
        <p:txBody>
          <a:bodyPr/>
          <a:lstStyle/>
          <a:p>
            <a:fld id="{24F88A52-D7FF-2C4A-8661-D2045377CED1}" type="slidenum">
              <a:rPr lang="de-DE" smtClean="0"/>
              <a:t>12</a:t>
            </a:fld>
            <a:endParaRPr lang="de-DE"/>
          </a:p>
        </p:txBody>
      </p:sp>
    </p:spTree>
    <p:extLst>
      <p:ext uri="{BB962C8B-B14F-4D97-AF65-F5344CB8AC3E}">
        <p14:creationId xmlns:p14="http://schemas.microsoft.com/office/powerpoint/2010/main" val="1809892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Zur Erfüllung der nicht-funktionalen Anforderungen wurden in der Arbeit, wie eben angeschnitten, die Merkmale Cloud-nativer Anwendungen untersucht und damit verbunden die Anforderungen an solche erarbeitet. Zudem wurde recherchiert, die diese erfüllbar sind.</a:t>
            </a:r>
          </a:p>
          <a:p>
            <a:endParaRPr lang="de-DE" dirty="0"/>
          </a:p>
          <a:p>
            <a:r>
              <a:rPr lang="de-DE" dirty="0"/>
              <a:t>Um die funktionalen Anforderungen herauszuarbeiten wurde mit einer Use-Case Analyse erarbeitet, welche Funktionalitäten die ursprüngliche Anwendung bietet und in welcher Form diese in der migrierten Anwendung enthalten sein müssen.</a:t>
            </a:r>
          </a:p>
          <a:p>
            <a:endParaRPr lang="de-DE" dirty="0"/>
          </a:p>
          <a:p>
            <a:r>
              <a:rPr lang="de-DE" dirty="0"/>
              <a:t>Zur Untersuchung der tatsächlichen Migration wurde dann ein Prototyp der neuen Anwendung entwickelt und migriert.</a:t>
            </a:r>
          </a:p>
        </p:txBody>
      </p:sp>
      <p:sp>
        <p:nvSpPr>
          <p:cNvPr id="4" name="Slide Number Placeholder 3"/>
          <p:cNvSpPr>
            <a:spLocks noGrp="1"/>
          </p:cNvSpPr>
          <p:nvPr>
            <p:ph type="sldNum" sz="quarter" idx="5"/>
          </p:nvPr>
        </p:nvSpPr>
        <p:spPr/>
        <p:txBody>
          <a:bodyPr/>
          <a:lstStyle/>
          <a:p>
            <a:fld id="{24F88A52-D7FF-2C4A-8661-D2045377CED1}" type="slidenum">
              <a:rPr lang="de-DE" smtClean="0"/>
              <a:t>13</a:t>
            </a:fld>
            <a:endParaRPr lang="de-DE"/>
          </a:p>
        </p:txBody>
      </p:sp>
    </p:spTree>
    <p:extLst>
      <p:ext uri="{BB962C8B-B14F-4D97-AF65-F5344CB8AC3E}">
        <p14:creationId xmlns:p14="http://schemas.microsoft.com/office/powerpoint/2010/main" val="1570830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Und damit möchte ich auch einen kurzen Einblick in die Implementierung und Migration des Prototypen geben</a:t>
            </a:r>
          </a:p>
        </p:txBody>
      </p:sp>
      <p:sp>
        <p:nvSpPr>
          <p:cNvPr id="4" name="Slide Number Placeholder 3"/>
          <p:cNvSpPr>
            <a:spLocks noGrp="1"/>
          </p:cNvSpPr>
          <p:nvPr>
            <p:ph type="sldNum" sz="quarter" idx="5"/>
          </p:nvPr>
        </p:nvSpPr>
        <p:spPr/>
        <p:txBody>
          <a:bodyPr/>
          <a:lstStyle/>
          <a:p>
            <a:fld id="{24F88A52-D7FF-2C4A-8661-D2045377CED1}" type="slidenum">
              <a:rPr lang="de-DE" smtClean="0"/>
              <a:t>14</a:t>
            </a:fld>
            <a:endParaRPr lang="de-DE"/>
          </a:p>
        </p:txBody>
      </p:sp>
    </p:spTree>
    <p:extLst>
      <p:ext uri="{BB962C8B-B14F-4D97-AF65-F5344CB8AC3E}">
        <p14:creationId xmlns:p14="http://schemas.microsoft.com/office/powerpoint/2010/main" val="21318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Zuerst einmal ein Entwurf des prototypischen </a:t>
            </a:r>
            <a:r>
              <a:rPr lang="de-DE" dirty="0" err="1"/>
              <a:t>Collect</a:t>
            </a:r>
            <a:r>
              <a:rPr lang="de-DE" dirty="0"/>
              <a:t> Service. Das Interface soll flexibel gehalten werden. Im aktuellen Entwurf ist dieses eine API, eine Auslösung des Prozesses mit einem Trigger oder </a:t>
            </a:r>
            <a:r>
              <a:rPr lang="de-DE" dirty="0" err="1"/>
              <a:t>Webhook</a:t>
            </a:r>
            <a:r>
              <a:rPr lang="de-DE" dirty="0"/>
              <a:t> sind aber in Zukunft auch denkbar.</a:t>
            </a:r>
          </a:p>
          <a:p>
            <a:endParaRPr lang="de-DE" dirty="0"/>
          </a:p>
          <a:p>
            <a:r>
              <a:rPr lang="de-DE" dirty="0"/>
              <a:t>Im Zentrum der Anwendung steht der </a:t>
            </a:r>
            <a:r>
              <a:rPr lang="de-DE" dirty="0" err="1"/>
              <a:t>Timesheet</a:t>
            </a:r>
            <a:r>
              <a:rPr lang="de-DE" dirty="0"/>
              <a:t> Service, welcher die weitern Funktionen bündelt. Dazu gehört ein Box Service, der über die </a:t>
            </a:r>
            <a:r>
              <a:rPr lang="de-DE" dirty="0" err="1"/>
              <a:t>BoxAPI</a:t>
            </a:r>
            <a:r>
              <a:rPr lang="de-DE" dirty="0"/>
              <a:t> auf die Dateien zugreifen kann und ein Excel Service, der in der Lage ist Excel Dateien auszuwerten, um zum Beispiel die aktiven Mitarbeiter zu ermitteln.</a:t>
            </a:r>
          </a:p>
        </p:txBody>
      </p:sp>
      <p:sp>
        <p:nvSpPr>
          <p:cNvPr id="4" name="Slide Number Placeholder 3"/>
          <p:cNvSpPr>
            <a:spLocks noGrp="1"/>
          </p:cNvSpPr>
          <p:nvPr>
            <p:ph type="sldNum" sz="quarter" idx="5"/>
          </p:nvPr>
        </p:nvSpPr>
        <p:spPr/>
        <p:txBody>
          <a:bodyPr/>
          <a:lstStyle/>
          <a:p>
            <a:fld id="{24F88A52-D7FF-2C4A-8661-D2045377CED1}" type="slidenum">
              <a:rPr lang="de-DE" smtClean="0"/>
              <a:t>15</a:t>
            </a:fld>
            <a:endParaRPr lang="de-DE"/>
          </a:p>
        </p:txBody>
      </p:sp>
    </p:spTree>
    <p:extLst>
      <p:ext uri="{BB962C8B-B14F-4D97-AF65-F5344CB8AC3E}">
        <p14:creationId xmlns:p14="http://schemas.microsoft.com/office/powerpoint/2010/main" val="93313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Neben der Anwendungsarchitektur folgt auch ein Entwurf der Cloud Infrastruktur in AWS:</a:t>
            </a:r>
          </a:p>
          <a:p>
            <a:endParaRPr lang="de-DE" dirty="0"/>
          </a:p>
          <a:p>
            <a:r>
              <a:rPr lang="de-DE" dirty="0"/>
              <a:t>Im Zentrum steht ein ECS Cluster in welchem die Container </a:t>
            </a:r>
            <a:r>
              <a:rPr lang="de-DE" dirty="0" err="1"/>
              <a:t>deployed</a:t>
            </a:r>
            <a:r>
              <a:rPr lang="de-DE" dirty="0"/>
              <a:t> werden. </a:t>
            </a:r>
            <a:r>
              <a:rPr lang="de-DE" dirty="0" err="1"/>
              <a:t>CodePipeline</a:t>
            </a:r>
            <a:r>
              <a:rPr lang="de-DE" dirty="0"/>
              <a:t> ist für die Bereitstellung der aktuellsten Version zuständig. Hier ist eine Verbindung zu dem </a:t>
            </a:r>
            <a:r>
              <a:rPr lang="de-DE" dirty="0" err="1"/>
              <a:t>Git</a:t>
            </a:r>
            <a:r>
              <a:rPr lang="de-DE" dirty="0"/>
              <a:t> Repo gegeben, wird eine Änderung auf der Main Branch gemacht, wird von </a:t>
            </a:r>
            <a:r>
              <a:rPr lang="de-DE" dirty="0" err="1"/>
              <a:t>CodeBuild</a:t>
            </a:r>
            <a:r>
              <a:rPr lang="de-DE" dirty="0"/>
              <a:t> ein neues Anwendungsimage erzeugt und in ECR abgelegt. Code Deploy gibt an den Cluster die Information, welche Anwendungsversion aus ECR </a:t>
            </a:r>
            <a:r>
              <a:rPr lang="de-DE" dirty="0" err="1"/>
              <a:t>deployed</a:t>
            </a:r>
            <a:r>
              <a:rPr lang="de-DE" dirty="0"/>
              <a:t> werden soll.</a:t>
            </a:r>
          </a:p>
          <a:p>
            <a:endParaRPr lang="de-DE" dirty="0"/>
          </a:p>
          <a:p>
            <a:r>
              <a:rPr lang="de-DE" dirty="0"/>
              <a:t>Weitere Services sind </a:t>
            </a:r>
            <a:r>
              <a:rPr lang="de-DE" dirty="0" err="1"/>
              <a:t>CloudWatch</a:t>
            </a:r>
            <a:r>
              <a:rPr lang="de-DE" dirty="0"/>
              <a:t> für </a:t>
            </a:r>
            <a:r>
              <a:rPr lang="de-DE" dirty="0" err="1"/>
              <a:t>Logging</a:t>
            </a:r>
            <a:r>
              <a:rPr lang="de-DE" dirty="0"/>
              <a:t>, </a:t>
            </a:r>
            <a:r>
              <a:rPr lang="de-DE" dirty="0" err="1"/>
              <a:t>CloudMap</a:t>
            </a:r>
            <a:r>
              <a:rPr lang="de-DE" dirty="0"/>
              <a:t> für die Zuweisung von Webadressen und API Gateway als Load Balancer, welches die Anfragen auf die verfügbaren Instanzen verteilt.</a:t>
            </a:r>
          </a:p>
        </p:txBody>
      </p:sp>
      <p:sp>
        <p:nvSpPr>
          <p:cNvPr id="4" name="Slide Number Placeholder 3"/>
          <p:cNvSpPr>
            <a:spLocks noGrp="1"/>
          </p:cNvSpPr>
          <p:nvPr>
            <p:ph type="sldNum" sz="quarter" idx="5"/>
          </p:nvPr>
        </p:nvSpPr>
        <p:spPr/>
        <p:txBody>
          <a:bodyPr/>
          <a:lstStyle/>
          <a:p>
            <a:fld id="{24F88A52-D7FF-2C4A-8661-D2045377CED1}" type="slidenum">
              <a:rPr lang="de-DE" smtClean="0"/>
              <a:t>16</a:t>
            </a:fld>
            <a:endParaRPr lang="de-DE"/>
          </a:p>
        </p:txBody>
      </p:sp>
    </p:spTree>
    <p:extLst>
      <p:ext uri="{BB962C8B-B14F-4D97-AF65-F5344CB8AC3E}">
        <p14:creationId xmlns:p14="http://schemas.microsoft.com/office/powerpoint/2010/main" val="1512804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Nun möchte ich kurz auf den Entwicklungsprozess eingehen.</a:t>
            </a:r>
          </a:p>
          <a:p>
            <a:endParaRPr lang="de-DE" dirty="0"/>
          </a:p>
          <a:p>
            <a:r>
              <a:rPr lang="de-DE" dirty="0"/>
              <a:t>Die zuvor in Python entwickelte Anwendung wurde in eine Spring Boot Anwendung umgewandelt, da dies ein gängiges Framework für Cloud Anwendungen und Microservice Anwendungen bietet.</a:t>
            </a:r>
          </a:p>
          <a:p>
            <a:endParaRPr lang="de-DE" dirty="0"/>
          </a:p>
          <a:p>
            <a:r>
              <a:rPr lang="de-DE" dirty="0"/>
              <a:t>Die Business Logik der ursprünglichen Anwendung wurde reproduziert und die Anwendung wurde Containerisiert.</a:t>
            </a:r>
          </a:p>
          <a:p>
            <a:endParaRPr lang="de-DE" dirty="0"/>
          </a:p>
          <a:p>
            <a:r>
              <a:rPr lang="de-DE" dirty="0"/>
              <a:t>Außerdem wurde eine API zur Bereitstellung der Anwendung entwickelt.</a:t>
            </a:r>
          </a:p>
        </p:txBody>
      </p:sp>
      <p:sp>
        <p:nvSpPr>
          <p:cNvPr id="4" name="Slide Number Placeholder 3"/>
          <p:cNvSpPr>
            <a:spLocks noGrp="1"/>
          </p:cNvSpPr>
          <p:nvPr>
            <p:ph type="sldNum" sz="quarter" idx="5"/>
          </p:nvPr>
        </p:nvSpPr>
        <p:spPr/>
        <p:txBody>
          <a:bodyPr/>
          <a:lstStyle/>
          <a:p>
            <a:fld id="{24F88A52-D7FF-2C4A-8661-D2045377CED1}" type="slidenum">
              <a:rPr lang="de-DE" smtClean="0"/>
              <a:t>17</a:t>
            </a:fld>
            <a:endParaRPr lang="de-DE"/>
          </a:p>
        </p:txBody>
      </p:sp>
    </p:spTree>
    <p:extLst>
      <p:ext uri="{BB962C8B-B14F-4D97-AF65-F5344CB8AC3E}">
        <p14:creationId xmlns:p14="http://schemas.microsoft.com/office/powerpoint/2010/main" val="3375665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Um diese Containerisierte Anwendung in die Cloud zu migrieren wurde die zuvor definierte Infrastruktur in Terraform aufgesetzt und eine automatisierter </a:t>
            </a:r>
            <a:r>
              <a:rPr lang="de-DE" dirty="0" err="1"/>
              <a:t>Betreitstellung</a:t>
            </a:r>
            <a:r>
              <a:rPr lang="de-DE" dirty="0"/>
              <a:t> mit </a:t>
            </a:r>
            <a:r>
              <a:rPr lang="de-DE" dirty="0" err="1"/>
              <a:t>CodePipeline</a:t>
            </a:r>
            <a:r>
              <a:rPr lang="de-DE" dirty="0"/>
              <a:t> eingerichtet.</a:t>
            </a:r>
          </a:p>
          <a:p>
            <a:endParaRPr lang="de-DE" dirty="0"/>
          </a:p>
          <a:p>
            <a:r>
              <a:rPr lang="de-DE" dirty="0"/>
              <a:t>Die Anwendung konnte dann mit Testdaten auf ihre Funktionalitäten getestet werden.</a:t>
            </a:r>
          </a:p>
          <a:p>
            <a:endParaRPr lang="de-DE" dirty="0"/>
          </a:p>
          <a:p>
            <a:r>
              <a:rPr lang="de-DE" dirty="0"/>
              <a:t>Herausforderungen, die sich hier unter anderem ergeben haben war eine Anpassung der Konfiguration des </a:t>
            </a:r>
            <a:r>
              <a:rPr lang="de-DE" dirty="0" err="1"/>
              <a:t>Subnets</a:t>
            </a:r>
            <a:r>
              <a:rPr lang="de-DE" dirty="0"/>
              <a:t> in AWS um die Anfragen von außen zuzulassen</a:t>
            </a:r>
          </a:p>
        </p:txBody>
      </p:sp>
      <p:sp>
        <p:nvSpPr>
          <p:cNvPr id="4" name="Slide Number Placeholder 3"/>
          <p:cNvSpPr>
            <a:spLocks noGrp="1"/>
          </p:cNvSpPr>
          <p:nvPr>
            <p:ph type="sldNum" sz="quarter" idx="5"/>
          </p:nvPr>
        </p:nvSpPr>
        <p:spPr/>
        <p:txBody>
          <a:bodyPr/>
          <a:lstStyle/>
          <a:p>
            <a:fld id="{24F88A52-D7FF-2C4A-8661-D2045377CED1}" type="slidenum">
              <a:rPr lang="de-DE" smtClean="0"/>
              <a:t>18</a:t>
            </a:fld>
            <a:endParaRPr lang="de-DE"/>
          </a:p>
        </p:txBody>
      </p:sp>
    </p:spTree>
    <p:extLst>
      <p:ext uri="{BB962C8B-B14F-4D97-AF65-F5344CB8AC3E}">
        <p14:creationId xmlns:p14="http://schemas.microsoft.com/office/powerpoint/2010/main" val="3233527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Kommen wir nun zum Ergebnis der Untersuchung</a:t>
            </a:r>
          </a:p>
        </p:txBody>
      </p:sp>
      <p:sp>
        <p:nvSpPr>
          <p:cNvPr id="4" name="Slide Number Placeholder 3"/>
          <p:cNvSpPr>
            <a:spLocks noGrp="1"/>
          </p:cNvSpPr>
          <p:nvPr>
            <p:ph type="sldNum" sz="quarter" idx="5"/>
          </p:nvPr>
        </p:nvSpPr>
        <p:spPr/>
        <p:txBody>
          <a:bodyPr/>
          <a:lstStyle/>
          <a:p>
            <a:fld id="{24F88A52-D7FF-2C4A-8661-D2045377CED1}" type="slidenum">
              <a:rPr lang="de-DE" smtClean="0"/>
              <a:t>19</a:t>
            </a:fld>
            <a:endParaRPr lang="de-DE"/>
          </a:p>
        </p:txBody>
      </p:sp>
    </p:spTree>
    <p:extLst>
      <p:ext uri="{BB962C8B-B14F-4D97-AF65-F5344CB8AC3E}">
        <p14:creationId xmlns:p14="http://schemas.microsoft.com/office/powerpoint/2010/main" val="262311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Zum Einstieg ein kurzer Überblick über die Inhalte der Präsentation</a:t>
            </a:r>
          </a:p>
        </p:txBody>
      </p:sp>
      <p:sp>
        <p:nvSpPr>
          <p:cNvPr id="4" name="Slide Number Placeholder 3"/>
          <p:cNvSpPr>
            <a:spLocks noGrp="1"/>
          </p:cNvSpPr>
          <p:nvPr>
            <p:ph type="sldNum" sz="quarter" idx="5"/>
          </p:nvPr>
        </p:nvSpPr>
        <p:spPr/>
        <p:txBody>
          <a:bodyPr/>
          <a:lstStyle/>
          <a:p>
            <a:fld id="{24F88A52-D7FF-2C4A-8661-D2045377CED1}" type="slidenum">
              <a:rPr lang="de-DE" smtClean="0"/>
              <a:t>2</a:t>
            </a:fld>
            <a:endParaRPr lang="de-DE"/>
          </a:p>
        </p:txBody>
      </p:sp>
    </p:spTree>
    <p:extLst>
      <p:ext uri="{BB962C8B-B14F-4D97-AF65-F5344CB8AC3E}">
        <p14:creationId xmlns:p14="http://schemas.microsoft.com/office/powerpoint/2010/main" val="422579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Da die Anwendung aus Kostengründen nach der Implementierung für die Bachelorarbeit wieder abgeschaltet wurde nachfolgend drei Screenshots um zu beschreiben, wie diese jeztzt funktioniert.</a:t>
            </a:r>
          </a:p>
          <a:p>
            <a:endParaRPr lang="en-DE" dirty="0"/>
          </a:p>
          <a:p>
            <a:r>
              <a:rPr lang="en-DE" dirty="0"/>
              <a:t>Wird in GitHub eine Änderung ander Anwendung durchgeführt, wird die Pipeline getrigert um eine neues Deployment zu starten. Der Screenshot zeigt die Pipeline nach einem erfolgreichen Deployment.</a:t>
            </a:r>
          </a:p>
          <a:p>
            <a:endParaRPr lang="en-DE" dirty="0"/>
          </a:p>
          <a:p>
            <a:r>
              <a:rPr lang="en-DE" dirty="0"/>
              <a:t>Rechts oben ist dann zu sehen, wie drei Tasks parallel laufen, also drei Instanzen der Anwendung, über die die Last verteilt werden kann.</a:t>
            </a:r>
          </a:p>
          <a:p>
            <a:endParaRPr lang="en-DE" dirty="0"/>
          </a:p>
          <a:p>
            <a:r>
              <a:rPr lang="en-DE" dirty="0"/>
              <a:t>Der untere Screenshot zeigt, wie nach Aufruf der API erfolgreich der Collected Timesheet Ordner neu befüllt wurde.</a:t>
            </a:r>
          </a:p>
        </p:txBody>
      </p:sp>
      <p:sp>
        <p:nvSpPr>
          <p:cNvPr id="4" name="Slide Number Placeholder 3"/>
          <p:cNvSpPr>
            <a:spLocks noGrp="1"/>
          </p:cNvSpPr>
          <p:nvPr>
            <p:ph type="sldNum" sz="quarter" idx="5"/>
          </p:nvPr>
        </p:nvSpPr>
        <p:spPr/>
        <p:txBody>
          <a:bodyPr/>
          <a:lstStyle/>
          <a:p>
            <a:fld id="{24F88A52-D7FF-2C4A-8661-D2045377CED1}" type="slidenum">
              <a:rPr lang="de-DE" smtClean="0"/>
              <a:t>20</a:t>
            </a:fld>
            <a:endParaRPr lang="de-DE"/>
          </a:p>
        </p:txBody>
      </p:sp>
    </p:spTree>
    <p:extLst>
      <p:ext uri="{BB962C8B-B14F-4D97-AF65-F5344CB8AC3E}">
        <p14:creationId xmlns:p14="http://schemas.microsoft.com/office/powerpoint/2010/main" val="3932764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Abschließend dazu möchte ich das Ergebnis der Forschung kurz zusammenfassen.</a:t>
            </a:r>
          </a:p>
          <a:p>
            <a:endParaRPr lang="de-DE" dirty="0"/>
          </a:p>
          <a:p>
            <a:r>
              <a:rPr lang="de-DE" dirty="0"/>
              <a:t>Eine technische Realisierung der Migration ist unproblematisch, jedoch mit einem größeren Entwicklungsaufwand verbunden, wegen der Transformation zu einer Webanwendung. Außerdem ist eine intensive Qualitätssicherung notwendig, da die Daten Teil des Rechnungsprozesses sind.</a:t>
            </a:r>
          </a:p>
          <a:p>
            <a:endParaRPr lang="de-DE" dirty="0"/>
          </a:p>
          <a:p>
            <a:r>
              <a:rPr lang="de-DE" dirty="0"/>
              <a:t>Große Vorteile haben sich mit dem ersten Entwurf nicht ergeben, da zum Beispiel die Zeitersparnis in der Ausführung nur minimal ausfällt.</a:t>
            </a:r>
          </a:p>
          <a:p>
            <a:endParaRPr lang="de-DE" dirty="0"/>
          </a:p>
          <a:p>
            <a:r>
              <a:rPr lang="de-DE" dirty="0"/>
              <a:t>Die Vorteile von Cloud Computing werden jedoch schon genutzt, darunter die schneller Bereitstellung, Skalierbarkeit und Mehrbenutzerfähigkeit, was die neue Anwendung Cloud-nativ macht.</a:t>
            </a:r>
          </a:p>
          <a:p>
            <a:endParaRPr lang="de-DE" dirty="0"/>
          </a:p>
          <a:p>
            <a:r>
              <a:rPr lang="de-DE" dirty="0"/>
              <a:t>Ob die Sicherheitskriterien für eine solch sensible Anwendung in der Public Cloud erfüllt werden ist jedoch fragwürdig. Außerdem ergeben sich finanzielle Vorteile nach einer ersten Einschätzung erst ab ca. 400 Anwendern.</a:t>
            </a:r>
          </a:p>
        </p:txBody>
      </p:sp>
      <p:sp>
        <p:nvSpPr>
          <p:cNvPr id="4" name="Slide Number Placeholder 3"/>
          <p:cNvSpPr>
            <a:spLocks noGrp="1"/>
          </p:cNvSpPr>
          <p:nvPr>
            <p:ph type="sldNum" sz="quarter" idx="5"/>
          </p:nvPr>
        </p:nvSpPr>
        <p:spPr/>
        <p:txBody>
          <a:bodyPr/>
          <a:lstStyle/>
          <a:p>
            <a:fld id="{24F88A52-D7FF-2C4A-8661-D2045377CED1}" type="slidenum">
              <a:rPr lang="de-DE" smtClean="0"/>
              <a:t>21</a:t>
            </a:fld>
            <a:endParaRPr lang="de-DE"/>
          </a:p>
        </p:txBody>
      </p:sp>
    </p:spTree>
    <p:extLst>
      <p:ext uri="{BB962C8B-B14F-4D97-AF65-F5344CB8AC3E}">
        <p14:creationId xmlns:p14="http://schemas.microsoft.com/office/powerpoint/2010/main" val="3720239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Runden wir die Präsentation nur mit einer kritischen Würdigung und einem Ausblick ab.</a:t>
            </a:r>
          </a:p>
        </p:txBody>
      </p:sp>
      <p:sp>
        <p:nvSpPr>
          <p:cNvPr id="4" name="Slide Number Placeholder 3"/>
          <p:cNvSpPr>
            <a:spLocks noGrp="1"/>
          </p:cNvSpPr>
          <p:nvPr>
            <p:ph type="sldNum" sz="quarter" idx="5"/>
          </p:nvPr>
        </p:nvSpPr>
        <p:spPr/>
        <p:txBody>
          <a:bodyPr/>
          <a:lstStyle/>
          <a:p>
            <a:fld id="{24F88A52-D7FF-2C4A-8661-D2045377CED1}" type="slidenum">
              <a:rPr lang="de-DE" smtClean="0"/>
              <a:t>22</a:t>
            </a:fld>
            <a:endParaRPr lang="de-DE"/>
          </a:p>
        </p:txBody>
      </p:sp>
    </p:spTree>
    <p:extLst>
      <p:ext uri="{BB962C8B-B14F-4D97-AF65-F5344CB8AC3E}">
        <p14:creationId xmlns:p14="http://schemas.microsoft.com/office/powerpoint/2010/main" val="4248454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Ich habe viele neue Kenntnisse erlangt, darunter einen Einblick in die Entwicklung mit Spring Boot und AWS.</a:t>
            </a:r>
          </a:p>
          <a:p>
            <a:endParaRPr lang="de-DE" dirty="0"/>
          </a:p>
          <a:p>
            <a:r>
              <a:rPr lang="de-DE" dirty="0"/>
              <a:t>Als </a:t>
            </a:r>
            <a:r>
              <a:rPr lang="de-DE" dirty="0" err="1"/>
              <a:t>Lessons</a:t>
            </a:r>
            <a:r>
              <a:rPr lang="de-DE" dirty="0"/>
              <a:t> </a:t>
            </a:r>
            <a:r>
              <a:rPr lang="de-DE" dirty="0" err="1"/>
              <a:t>Learned</a:t>
            </a:r>
            <a:r>
              <a:rPr lang="de-DE" dirty="0"/>
              <a:t> nehme ich mit, dass Zeitpläne in einem solchen Planungsprozess oft recht optimistisch sind und ausreichend Puffer gegeben sein sollte.</a:t>
            </a:r>
          </a:p>
          <a:p>
            <a:endParaRPr lang="de-DE" dirty="0"/>
          </a:p>
          <a:p>
            <a:r>
              <a:rPr lang="de-DE" dirty="0"/>
              <a:t>Was besser gemacht werden könnte ist unter anderem eine vollumfängliche Erfüllung der funktionalen Anforderungen, die im ersten Entwurf noch nicht gegeben ist.</a:t>
            </a:r>
          </a:p>
        </p:txBody>
      </p:sp>
      <p:sp>
        <p:nvSpPr>
          <p:cNvPr id="4" name="Slide Number Placeholder 3"/>
          <p:cNvSpPr>
            <a:spLocks noGrp="1"/>
          </p:cNvSpPr>
          <p:nvPr>
            <p:ph type="sldNum" sz="quarter" idx="5"/>
          </p:nvPr>
        </p:nvSpPr>
        <p:spPr/>
        <p:txBody>
          <a:bodyPr/>
          <a:lstStyle/>
          <a:p>
            <a:fld id="{24F88A52-D7FF-2C4A-8661-D2045377CED1}" type="slidenum">
              <a:rPr lang="de-DE" smtClean="0"/>
              <a:t>23</a:t>
            </a:fld>
            <a:endParaRPr lang="de-DE"/>
          </a:p>
        </p:txBody>
      </p:sp>
    </p:spTree>
    <p:extLst>
      <p:ext uri="{BB962C8B-B14F-4D97-AF65-F5344CB8AC3E}">
        <p14:creationId xmlns:p14="http://schemas.microsoft.com/office/powerpoint/2010/main" val="1949243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Geben wir final einen kurzen Ausblick auf die Zukunft für die Anwendung beziehungsweise das Migrationsprojekt.</a:t>
            </a:r>
          </a:p>
          <a:p>
            <a:endParaRPr lang="de-DE" dirty="0"/>
          </a:p>
          <a:p>
            <a:r>
              <a:rPr lang="de-DE" dirty="0"/>
              <a:t>Als nächster Schritt steht eine Qualitätssicherung der Prototypen durch Steffen als Projektmanager an. Erfüllt die Anwendung alle Anforderungen sollten außerdem Unit Tests entwickelt werden um automatisiertes Testen zu ermöglichen und die Kriterien der Qualitätssicherung zu überprüfen.</a:t>
            </a:r>
          </a:p>
          <a:p>
            <a:endParaRPr lang="de-DE" dirty="0"/>
          </a:p>
          <a:p>
            <a:r>
              <a:rPr lang="de-DE" dirty="0"/>
              <a:t>Sind diese Punkte erfüllt, kann die Anwendung im Projekt bereitgestellt werden und Parallel die übrigen Services migriert werden.</a:t>
            </a:r>
          </a:p>
          <a:p>
            <a:endParaRPr lang="de-DE" dirty="0"/>
          </a:p>
          <a:p>
            <a:r>
              <a:rPr lang="de-DE" dirty="0"/>
              <a:t>Sind diese Schritte vollständig, kann die Anwendung auch für andere Projekte im Unternehmen bereitgestellt werden.</a:t>
            </a:r>
          </a:p>
        </p:txBody>
      </p:sp>
      <p:sp>
        <p:nvSpPr>
          <p:cNvPr id="4" name="Slide Number Placeholder 3"/>
          <p:cNvSpPr>
            <a:spLocks noGrp="1"/>
          </p:cNvSpPr>
          <p:nvPr>
            <p:ph type="sldNum" sz="quarter" idx="5"/>
          </p:nvPr>
        </p:nvSpPr>
        <p:spPr/>
        <p:txBody>
          <a:bodyPr/>
          <a:lstStyle/>
          <a:p>
            <a:fld id="{24F88A52-D7FF-2C4A-8661-D2045377CED1}" type="slidenum">
              <a:rPr lang="de-DE" smtClean="0"/>
              <a:t>24</a:t>
            </a:fld>
            <a:endParaRPr lang="de-DE"/>
          </a:p>
        </p:txBody>
      </p:sp>
    </p:spTree>
    <p:extLst>
      <p:ext uri="{BB962C8B-B14F-4D97-AF65-F5344CB8AC3E}">
        <p14:creationId xmlns:p14="http://schemas.microsoft.com/office/powerpoint/2010/main" val="1766927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4F88A52-D7FF-2C4A-8661-D2045377CED1}" type="slidenum">
              <a:rPr lang="de-DE" smtClean="0"/>
              <a:t>25</a:t>
            </a:fld>
            <a:endParaRPr lang="de-DE"/>
          </a:p>
        </p:txBody>
      </p:sp>
    </p:spTree>
    <p:extLst>
      <p:ext uri="{BB962C8B-B14F-4D97-AF65-F5344CB8AC3E}">
        <p14:creationId xmlns:p14="http://schemas.microsoft.com/office/powerpoint/2010/main" val="13409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4F88A52-D7FF-2C4A-8661-D2045377CED1}" type="slidenum">
              <a:rPr lang="de-DE" smtClean="0"/>
              <a:t>3</a:t>
            </a:fld>
            <a:endParaRPr lang="de-DE"/>
          </a:p>
        </p:txBody>
      </p:sp>
    </p:spTree>
    <p:extLst>
      <p:ext uri="{BB962C8B-B14F-4D97-AF65-F5344CB8AC3E}">
        <p14:creationId xmlns:p14="http://schemas.microsoft.com/office/powerpoint/2010/main" val="55424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Vergangenheit hat sich Cloud Migration als Trend herausgestellt, damit einhergehend auch Migration von </a:t>
            </a:r>
            <a:r>
              <a:rPr lang="de-DE" dirty="0" err="1"/>
              <a:t>legacy</a:t>
            </a:r>
            <a:r>
              <a:rPr lang="de-DE" dirty="0"/>
              <a:t> Anwendungen</a:t>
            </a:r>
          </a:p>
          <a:p>
            <a:endParaRPr lang="de-DE" dirty="0"/>
          </a:p>
          <a:p>
            <a:r>
              <a:rPr lang="de-DE" dirty="0"/>
              <a:t>Dazu ist die Wahl einer passenden Migrationsmethode und ein adäquates Architekturdesign der Anwendung und Cloud Infrastruktur notwendig.</a:t>
            </a:r>
          </a:p>
        </p:txBody>
      </p:sp>
      <p:sp>
        <p:nvSpPr>
          <p:cNvPr id="4" name="Slide Number Placeholder 3"/>
          <p:cNvSpPr>
            <a:spLocks noGrp="1"/>
          </p:cNvSpPr>
          <p:nvPr>
            <p:ph type="sldNum" sz="quarter" idx="5"/>
          </p:nvPr>
        </p:nvSpPr>
        <p:spPr/>
        <p:txBody>
          <a:bodyPr/>
          <a:lstStyle/>
          <a:p>
            <a:fld id="{24F88A52-D7FF-2C4A-8661-D2045377CED1}" type="slidenum">
              <a:rPr lang="de-DE" smtClean="0"/>
              <a:t>4</a:t>
            </a:fld>
            <a:endParaRPr lang="de-DE"/>
          </a:p>
        </p:txBody>
      </p:sp>
    </p:spTree>
    <p:extLst>
      <p:ext uri="{BB962C8B-B14F-4D97-AF65-F5344CB8AC3E}">
        <p14:creationId xmlns:p14="http://schemas.microsoft.com/office/powerpoint/2010/main" val="1186365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Ziel der Arbeit ist es daher die Vor- und Nachteile einer solchen Migration zu untersuchen und herauszuarbeiten, welche Veränderungen an einer Anwendung notwendig sind.</a:t>
            </a:r>
          </a:p>
        </p:txBody>
      </p:sp>
      <p:sp>
        <p:nvSpPr>
          <p:cNvPr id="4" name="Slide Number Placeholder 3"/>
          <p:cNvSpPr>
            <a:spLocks noGrp="1"/>
          </p:cNvSpPr>
          <p:nvPr>
            <p:ph type="sldNum" sz="quarter" idx="5"/>
          </p:nvPr>
        </p:nvSpPr>
        <p:spPr/>
        <p:txBody>
          <a:bodyPr/>
          <a:lstStyle/>
          <a:p>
            <a:fld id="{24F88A52-D7FF-2C4A-8661-D2045377CED1}" type="slidenum">
              <a:rPr lang="de-DE" smtClean="0"/>
              <a:t>5</a:t>
            </a:fld>
            <a:endParaRPr lang="de-DE"/>
          </a:p>
        </p:txBody>
      </p:sp>
    </p:spTree>
    <p:extLst>
      <p:ext uri="{BB962C8B-B14F-4D97-AF65-F5344CB8AC3E}">
        <p14:creationId xmlns:p14="http://schemas.microsoft.com/office/powerpoint/2010/main" val="2665444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Kurzer Überblick über das Projektumfeld</a:t>
            </a:r>
          </a:p>
        </p:txBody>
      </p:sp>
      <p:sp>
        <p:nvSpPr>
          <p:cNvPr id="4" name="Slide Number Placeholder 3"/>
          <p:cNvSpPr>
            <a:spLocks noGrp="1"/>
          </p:cNvSpPr>
          <p:nvPr>
            <p:ph type="sldNum" sz="quarter" idx="5"/>
          </p:nvPr>
        </p:nvSpPr>
        <p:spPr/>
        <p:txBody>
          <a:bodyPr/>
          <a:lstStyle/>
          <a:p>
            <a:fld id="{24F88A52-D7FF-2C4A-8661-D2045377CED1}" type="slidenum">
              <a:rPr lang="de-DE" smtClean="0"/>
              <a:t>6</a:t>
            </a:fld>
            <a:endParaRPr lang="de-DE"/>
          </a:p>
        </p:txBody>
      </p:sp>
    </p:spTree>
    <p:extLst>
      <p:ext uri="{BB962C8B-B14F-4D97-AF65-F5344CB8AC3E}">
        <p14:creationId xmlns:p14="http://schemas.microsoft.com/office/powerpoint/2010/main" val="1463476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Einsatzort Daimler Account, Projekt XENTRY Aftersales Plattform</a:t>
            </a:r>
          </a:p>
          <a:p>
            <a:endParaRPr lang="de-DE" dirty="0"/>
          </a:p>
          <a:p>
            <a:r>
              <a:rPr lang="de-DE" dirty="0"/>
              <a:t>Genauer gesagt im Projektmanagement des XENTRY Projektes. Es handelt sich um eine Anwendung zur Arbeitszeiterfassung und Zuweisung dieser zu Teilprojekten für den </a:t>
            </a:r>
            <a:r>
              <a:rPr lang="de-DE" dirty="0" err="1"/>
              <a:t>Rechnugsprozess</a:t>
            </a:r>
            <a:endParaRPr lang="de-DE" dirty="0"/>
          </a:p>
        </p:txBody>
      </p:sp>
      <p:sp>
        <p:nvSpPr>
          <p:cNvPr id="4" name="Slide Number Placeholder 3"/>
          <p:cNvSpPr>
            <a:spLocks noGrp="1"/>
          </p:cNvSpPr>
          <p:nvPr>
            <p:ph type="sldNum" sz="quarter" idx="5"/>
          </p:nvPr>
        </p:nvSpPr>
        <p:spPr/>
        <p:txBody>
          <a:bodyPr/>
          <a:lstStyle/>
          <a:p>
            <a:fld id="{24F88A52-D7FF-2C4A-8661-D2045377CED1}" type="slidenum">
              <a:rPr lang="de-DE" smtClean="0"/>
              <a:t>7</a:t>
            </a:fld>
            <a:endParaRPr lang="de-DE"/>
          </a:p>
        </p:txBody>
      </p:sp>
    </p:spTree>
    <p:extLst>
      <p:ext uri="{BB962C8B-B14F-4D97-AF65-F5344CB8AC3E}">
        <p14:creationId xmlns:p14="http://schemas.microsoft.com/office/powerpoint/2010/main" val="141604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Kurze Beschreibung der Funktionalität der Anwendung</a:t>
            </a:r>
          </a:p>
          <a:p>
            <a:endParaRPr lang="de-DE" dirty="0"/>
          </a:p>
          <a:p>
            <a:r>
              <a:rPr lang="de-DE" dirty="0"/>
              <a:t>Etwas detaillierter </a:t>
            </a:r>
            <a:r>
              <a:rPr lang="de-DE" dirty="0" err="1"/>
              <a:t>Timesheet</a:t>
            </a:r>
            <a:r>
              <a:rPr lang="de-DE" dirty="0"/>
              <a:t> </a:t>
            </a:r>
            <a:r>
              <a:rPr lang="de-DE" dirty="0" err="1"/>
              <a:t>Collect</a:t>
            </a:r>
            <a:r>
              <a:rPr lang="de-DE" dirty="0"/>
              <a:t> beschreiben</a:t>
            </a:r>
          </a:p>
        </p:txBody>
      </p:sp>
      <p:sp>
        <p:nvSpPr>
          <p:cNvPr id="4" name="Slide Number Placeholder 3"/>
          <p:cNvSpPr>
            <a:spLocks noGrp="1"/>
          </p:cNvSpPr>
          <p:nvPr>
            <p:ph type="sldNum" sz="quarter" idx="5"/>
          </p:nvPr>
        </p:nvSpPr>
        <p:spPr/>
        <p:txBody>
          <a:bodyPr/>
          <a:lstStyle/>
          <a:p>
            <a:fld id="{24F88A52-D7FF-2C4A-8661-D2045377CED1}" type="slidenum">
              <a:rPr lang="de-DE" smtClean="0"/>
              <a:t>8</a:t>
            </a:fld>
            <a:endParaRPr lang="de-DE"/>
          </a:p>
        </p:txBody>
      </p:sp>
    </p:spTree>
    <p:extLst>
      <p:ext uri="{BB962C8B-B14F-4D97-AF65-F5344CB8AC3E}">
        <p14:creationId xmlns:p14="http://schemas.microsoft.com/office/powerpoint/2010/main" val="2620329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Die allgemeinen Grundlagen zu Cloud Computing werden in der Arbeit erläutert. In der Präsentation möchte ich daher hier nur noch einmal kurz auf die wichtigsten Grundlagen zu Cloud-Native eingehen, weil die Anwendung letztendlich auch Cloud-nativ werden soll.</a:t>
            </a:r>
          </a:p>
        </p:txBody>
      </p:sp>
      <p:sp>
        <p:nvSpPr>
          <p:cNvPr id="4" name="Slide Number Placeholder 3"/>
          <p:cNvSpPr>
            <a:spLocks noGrp="1"/>
          </p:cNvSpPr>
          <p:nvPr>
            <p:ph type="sldNum" sz="quarter" idx="5"/>
          </p:nvPr>
        </p:nvSpPr>
        <p:spPr/>
        <p:txBody>
          <a:bodyPr/>
          <a:lstStyle/>
          <a:p>
            <a:fld id="{24F88A52-D7FF-2C4A-8661-D2045377CED1}" type="slidenum">
              <a:rPr lang="de-DE" smtClean="0"/>
              <a:t>9</a:t>
            </a:fld>
            <a:endParaRPr lang="de-DE"/>
          </a:p>
        </p:txBody>
      </p:sp>
    </p:spTree>
    <p:extLst>
      <p:ext uri="{BB962C8B-B14F-4D97-AF65-F5344CB8AC3E}">
        <p14:creationId xmlns:p14="http://schemas.microsoft.com/office/powerpoint/2010/main" val="694766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F863F-0EC6-8F4F-A40C-CF764A37A3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A6E5A36E-BD73-6D43-A80B-3E6A81C18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250BD967-3D53-3B43-9549-7271719D2CA8}"/>
              </a:ext>
            </a:extLst>
          </p:cNvPr>
          <p:cNvSpPr>
            <a:spLocks noGrp="1"/>
          </p:cNvSpPr>
          <p:nvPr>
            <p:ph type="dt" sz="half" idx="10"/>
          </p:nvPr>
        </p:nvSpPr>
        <p:spPr/>
        <p:txBody>
          <a:bodyPr/>
          <a:lstStyle/>
          <a:p>
            <a:fld id="{3BB5F6E6-E02D-134D-94BF-222D334D453D}" type="datetime1">
              <a:rPr lang="de-DE" smtClean="0"/>
              <a:t>19.09.22</a:t>
            </a:fld>
            <a:endParaRPr lang="en-US"/>
          </a:p>
        </p:txBody>
      </p:sp>
      <p:sp>
        <p:nvSpPr>
          <p:cNvPr id="5" name="Footer Placeholder 4">
            <a:extLst>
              <a:ext uri="{FF2B5EF4-FFF2-40B4-BE49-F238E27FC236}">
                <a16:creationId xmlns:a16="http://schemas.microsoft.com/office/drawing/2014/main" id="{DDA1E514-22A6-7D41-AFC5-7F960E295E08}"/>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5F17EDCF-3538-E643-A827-FB609033BB1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4261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D7BF-5448-A244-B544-6E99D77E99C2}"/>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0F2CACC0-396D-8D4C-8A68-FBFD982BCB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FE669C3-0C2D-474A-9ED3-EF0E0E7EE1FF}"/>
              </a:ext>
            </a:extLst>
          </p:cNvPr>
          <p:cNvSpPr>
            <a:spLocks noGrp="1"/>
          </p:cNvSpPr>
          <p:nvPr>
            <p:ph type="dt" sz="half" idx="10"/>
          </p:nvPr>
        </p:nvSpPr>
        <p:spPr/>
        <p:txBody>
          <a:bodyPr/>
          <a:lstStyle/>
          <a:p>
            <a:fld id="{934F6372-93B8-744C-9C68-CB87F2D75D5F}" type="datetime1">
              <a:rPr lang="de-DE" smtClean="0"/>
              <a:t>19.09.22</a:t>
            </a:fld>
            <a:endParaRPr lang="en-US"/>
          </a:p>
        </p:txBody>
      </p:sp>
      <p:sp>
        <p:nvSpPr>
          <p:cNvPr id="5" name="Footer Placeholder 4">
            <a:extLst>
              <a:ext uri="{FF2B5EF4-FFF2-40B4-BE49-F238E27FC236}">
                <a16:creationId xmlns:a16="http://schemas.microsoft.com/office/drawing/2014/main" id="{93E77CCE-C668-B942-8E01-28617D7ED709}"/>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3B601F78-59D1-1F49-8F3E-895DA9CE9F9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31428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7F777-B86D-7942-903C-36DB74EF1A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2260F4C5-7793-B44F-90E3-CE01526CA2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C3BF323-3D42-8341-8A61-485CDE15C6EE}"/>
              </a:ext>
            </a:extLst>
          </p:cNvPr>
          <p:cNvSpPr>
            <a:spLocks noGrp="1"/>
          </p:cNvSpPr>
          <p:nvPr>
            <p:ph type="dt" sz="half" idx="10"/>
          </p:nvPr>
        </p:nvSpPr>
        <p:spPr/>
        <p:txBody>
          <a:bodyPr/>
          <a:lstStyle/>
          <a:p>
            <a:fld id="{9A3A4ADB-2249-5147-AC51-D56B1F41365C}" type="datetime1">
              <a:rPr lang="de-DE" smtClean="0"/>
              <a:t>19.09.22</a:t>
            </a:fld>
            <a:endParaRPr lang="en-US" dirty="0"/>
          </a:p>
        </p:txBody>
      </p:sp>
      <p:sp>
        <p:nvSpPr>
          <p:cNvPr id="5" name="Footer Placeholder 4">
            <a:extLst>
              <a:ext uri="{FF2B5EF4-FFF2-40B4-BE49-F238E27FC236}">
                <a16:creationId xmlns:a16="http://schemas.microsoft.com/office/drawing/2014/main" id="{7C6DE988-2CF6-864B-BDF8-A0466BD43799}"/>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63D23E8B-5649-A941-BD6C-69A42188E24B}"/>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6659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A547-641C-1B4E-9103-2730F538CFC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BBAD1E76-9BC4-3C44-AD8F-986CAC992F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1D0D492-58A6-824B-8B71-7747BCC02AE8}"/>
              </a:ext>
            </a:extLst>
          </p:cNvPr>
          <p:cNvSpPr>
            <a:spLocks noGrp="1"/>
          </p:cNvSpPr>
          <p:nvPr>
            <p:ph type="dt" sz="half" idx="10"/>
          </p:nvPr>
        </p:nvSpPr>
        <p:spPr/>
        <p:txBody>
          <a:bodyPr/>
          <a:lstStyle/>
          <a:p>
            <a:fld id="{D2D7AB2C-4EA6-6848-AF2F-59A1762B9574}" type="datetime1">
              <a:rPr lang="de-DE" smtClean="0"/>
              <a:t>19.09.22</a:t>
            </a:fld>
            <a:endParaRPr lang="en-US"/>
          </a:p>
        </p:txBody>
      </p:sp>
      <p:sp>
        <p:nvSpPr>
          <p:cNvPr id="5" name="Footer Placeholder 4">
            <a:extLst>
              <a:ext uri="{FF2B5EF4-FFF2-40B4-BE49-F238E27FC236}">
                <a16:creationId xmlns:a16="http://schemas.microsoft.com/office/drawing/2014/main" id="{5761C850-8021-5742-BB9E-77AACAB1461A}"/>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2EA45FC3-EA51-C84E-B411-AF5FD9D2447F}"/>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3635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3BA7-C807-0D4F-BEFD-EE253EFD67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34EF85C8-2648-A449-833F-039BD56521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990F10-0709-1041-AC2D-403F6FE5D2E1}"/>
              </a:ext>
            </a:extLst>
          </p:cNvPr>
          <p:cNvSpPr>
            <a:spLocks noGrp="1"/>
          </p:cNvSpPr>
          <p:nvPr>
            <p:ph type="dt" sz="half" idx="10"/>
          </p:nvPr>
        </p:nvSpPr>
        <p:spPr/>
        <p:txBody>
          <a:bodyPr/>
          <a:lstStyle/>
          <a:p>
            <a:fld id="{D2A1283A-1732-4C41-B0F6-DC74E6D19F9A}" type="datetime1">
              <a:rPr lang="de-DE" smtClean="0"/>
              <a:t>19.09.22</a:t>
            </a:fld>
            <a:endParaRPr lang="en-US" dirty="0"/>
          </a:p>
        </p:txBody>
      </p:sp>
      <p:sp>
        <p:nvSpPr>
          <p:cNvPr id="5" name="Footer Placeholder 4">
            <a:extLst>
              <a:ext uri="{FF2B5EF4-FFF2-40B4-BE49-F238E27FC236}">
                <a16:creationId xmlns:a16="http://schemas.microsoft.com/office/drawing/2014/main" id="{B99FA2D6-CC61-E343-A3AA-F363540D1C2E}"/>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A35120CC-AD5B-8941-A577-BB975A82C59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500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0344-C0B8-AF44-AD41-43918F93D60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08CFA9-1507-2541-B81A-E907727BCC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A11E9C68-B47D-544D-8E56-A17F3967B1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2D7A5CA-694C-294F-8A55-B46E656F56D9}"/>
              </a:ext>
            </a:extLst>
          </p:cNvPr>
          <p:cNvSpPr>
            <a:spLocks noGrp="1"/>
          </p:cNvSpPr>
          <p:nvPr>
            <p:ph type="dt" sz="half" idx="10"/>
          </p:nvPr>
        </p:nvSpPr>
        <p:spPr/>
        <p:txBody>
          <a:bodyPr/>
          <a:lstStyle/>
          <a:p>
            <a:fld id="{A8212EA5-9645-B746-8FA1-7562FB0712A9}" type="datetime1">
              <a:rPr lang="de-DE" smtClean="0"/>
              <a:t>19.09.22</a:t>
            </a:fld>
            <a:endParaRPr lang="en-US"/>
          </a:p>
        </p:txBody>
      </p:sp>
      <p:sp>
        <p:nvSpPr>
          <p:cNvPr id="6" name="Footer Placeholder 5">
            <a:extLst>
              <a:ext uri="{FF2B5EF4-FFF2-40B4-BE49-F238E27FC236}">
                <a16:creationId xmlns:a16="http://schemas.microsoft.com/office/drawing/2014/main" id="{990EE469-99B3-6548-AA37-EA6E829F4DCE}"/>
              </a:ext>
            </a:extLst>
          </p:cNvPr>
          <p:cNvSpPr>
            <a:spLocks noGrp="1"/>
          </p:cNvSpPr>
          <p:nvPr>
            <p:ph type="ftr" sz="quarter" idx="11"/>
          </p:nvPr>
        </p:nvSpPr>
        <p:spPr/>
        <p:txBody>
          <a:bodyPr/>
          <a:lstStyle/>
          <a:p>
            <a:r>
              <a:rPr lang="en-US"/>
              <a:t>Bela Föhrenbacher - IBM</a:t>
            </a:r>
          </a:p>
        </p:txBody>
      </p:sp>
      <p:sp>
        <p:nvSpPr>
          <p:cNvPr id="7" name="Slide Number Placeholder 6">
            <a:extLst>
              <a:ext uri="{FF2B5EF4-FFF2-40B4-BE49-F238E27FC236}">
                <a16:creationId xmlns:a16="http://schemas.microsoft.com/office/drawing/2014/main" id="{CB991AEF-947A-B84C-B394-B371E36EA793}"/>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776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8DCC4-61DC-DC4C-8727-31646A290BB2}"/>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C7223F41-EC07-1A48-9178-46F5202CCF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ACF3F-624F-B84F-9E56-6BE8FB8A6C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366864F0-3EF3-6C45-A068-BB94C3F626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12943D-D32C-F24D-A8DC-23FA73A9E9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BD4F5F83-01C3-B44B-A6B2-ABFDDBE9502B}"/>
              </a:ext>
            </a:extLst>
          </p:cNvPr>
          <p:cNvSpPr>
            <a:spLocks noGrp="1"/>
          </p:cNvSpPr>
          <p:nvPr>
            <p:ph type="dt" sz="half" idx="10"/>
          </p:nvPr>
        </p:nvSpPr>
        <p:spPr/>
        <p:txBody>
          <a:bodyPr/>
          <a:lstStyle/>
          <a:p>
            <a:fld id="{6F6FACAA-DF33-E745-BC4A-080C02179704}" type="datetime1">
              <a:rPr lang="de-DE" smtClean="0"/>
              <a:t>19.09.22</a:t>
            </a:fld>
            <a:endParaRPr lang="en-US"/>
          </a:p>
        </p:txBody>
      </p:sp>
      <p:sp>
        <p:nvSpPr>
          <p:cNvPr id="8" name="Footer Placeholder 7">
            <a:extLst>
              <a:ext uri="{FF2B5EF4-FFF2-40B4-BE49-F238E27FC236}">
                <a16:creationId xmlns:a16="http://schemas.microsoft.com/office/drawing/2014/main" id="{A2094A7F-B712-C243-8E82-C794349F092C}"/>
              </a:ext>
            </a:extLst>
          </p:cNvPr>
          <p:cNvSpPr>
            <a:spLocks noGrp="1"/>
          </p:cNvSpPr>
          <p:nvPr>
            <p:ph type="ftr" sz="quarter" idx="11"/>
          </p:nvPr>
        </p:nvSpPr>
        <p:spPr/>
        <p:txBody>
          <a:bodyPr/>
          <a:lstStyle/>
          <a:p>
            <a:r>
              <a:rPr lang="en-US"/>
              <a:t>Bela Föhrenbacher - IBM</a:t>
            </a:r>
          </a:p>
        </p:txBody>
      </p:sp>
      <p:sp>
        <p:nvSpPr>
          <p:cNvPr id="9" name="Slide Number Placeholder 8">
            <a:extLst>
              <a:ext uri="{FF2B5EF4-FFF2-40B4-BE49-F238E27FC236}">
                <a16:creationId xmlns:a16="http://schemas.microsoft.com/office/drawing/2014/main" id="{F324AB50-7F2B-BD46-A0B9-7B8BBD73463D}"/>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693460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27A7-5275-E34B-87F5-A082A9DAFB06}"/>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AD7E5101-2395-BA49-B45B-995123812879}"/>
              </a:ext>
            </a:extLst>
          </p:cNvPr>
          <p:cNvSpPr>
            <a:spLocks noGrp="1"/>
          </p:cNvSpPr>
          <p:nvPr>
            <p:ph type="dt" sz="half" idx="10"/>
          </p:nvPr>
        </p:nvSpPr>
        <p:spPr/>
        <p:txBody>
          <a:bodyPr/>
          <a:lstStyle/>
          <a:p>
            <a:fld id="{712699C1-AF80-234C-9693-A3489A845647}" type="datetime1">
              <a:rPr lang="de-DE" smtClean="0"/>
              <a:t>19.09.22</a:t>
            </a:fld>
            <a:endParaRPr lang="en-US"/>
          </a:p>
        </p:txBody>
      </p:sp>
      <p:sp>
        <p:nvSpPr>
          <p:cNvPr id="4" name="Footer Placeholder 3">
            <a:extLst>
              <a:ext uri="{FF2B5EF4-FFF2-40B4-BE49-F238E27FC236}">
                <a16:creationId xmlns:a16="http://schemas.microsoft.com/office/drawing/2014/main" id="{8BA5E750-DC8E-6E44-AD2E-21E4C0200A70}"/>
              </a:ext>
            </a:extLst>
          </p:cNvPr>
          <p:cNvSpPr>
            <a:spLocks noGrp="1"/>
          </p:cNvSpPr>
          <p:nvPr>
            <p:ph type="ftr" sz="quarter" idx="11"/>
          </p:nvPr>
        </p:nvSpPr>
        <p:spPr/>
        <p:txBody>
          <a:bodyPr/>
          <a:lstStyle/>
          <a:p>
            <a:r>
              <a:rPr lang="en-US"/>
              <a:t>Bela Föhrenbacher - IBM</a:t>
            </a:r>
          </a:p>
        </p:txBody>
      </p:sp>
      <p:sp>
        <p:nvSpPr>
          <p:cNvPr id="5" name="Slide Number Placeholder 4">
            <a:extLst>
              <a:ext uri="{FF2B5EF4-FFF2-40B4-BE49-F238E27FC236}">
                <a16:creationId xmlns:a16="http://schemas.microsoft.com/office/drawing/2014/main" id="{A1500182-078E-6E4F-82A6-C71448C5A19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5890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9009A-D281-B240-8001-3CE2AAF97A39}"/>
              </a:ext>
            </a:extLst>
          </p:cNvPr>
          <p:cNvSpPr>
            <a:spLocks noGrp="1"/>
          </p:cNvSpPr>
          <p:nvPr>
            <p:ph type="dt" sz="half" idx="10"/>
          </p:nvPr>
        </p:nvSpPr>
        <p:spPr/>
        <p:txBody>
          <a:bodyPr/>
          <a:lstStyle/>
          <a:p>
            <a:fld id="{3E53B97E-0CD7-C741-AE74-30CAAC81F95A}" type="datetime1">
              <a:rPr lang="de-DE" smtClean="0"/>
              <a:t>19.09.22</a:t>
            </a:fld>
            <a:endParaRPr lang="en-US"/>
          </a:p>
        </p:txBody>
      </p:sp>
      <p:sp>
        <p:nvSpPr>
          <p:cNvPr id="3" name="Footer Placeholder 2">
            <a:extLst>
              <a:ext uri="{FF2B5EF4-FFF2-40B4-BE49-F238E27FC236}">
                <a16:creationId xmlns:a16="http://schemas.microsoft.com/office/drawing/2014/main" id="{1D9F82CB-B554-EE4F-A984-5F5081E3C2B3}"/>
              </a:ext>
            </a:extLst>
          </p:cNvPr>
          <p:cNvSpPr>
            <a:spLocks noGrp="1"/>
          </p:cNvSpPr>
          <p:nvPr>
            <p:ph type="ftr" sz="quarter" idx="11"/>
          </p:nvPr>
        </p:nvSpPr>
        <p:spPr/>
        <p:txBody>
          <a:bodyPr/>
          <a:lstStyle/>
          <a:p>
            <a:r>
              <a:rPr lang="en-US"/>
              <a:t>Bela Föhrenbacher - IBM</a:t>
            </a:r>
          </a:p>
        </p:txBody>
      </p:sp>
      <p:sp>
        <p:nvSpPr>
          <p:cNvPr id="4" name="Slide Number Placeholder 3">
            <a:extLst>
              <a:ext uri="{FF2B5EF4-FFF2-40B4-BE49-F238E27FC236}">
                <a16:creationId xmlns:a16="http://schemas.microsoft.com/office/drawing/2014/main" id="{EA97E304-474E-A243-8529-0CB85991024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2672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7F2A-02F4-FF48-8CC7-70A5B8570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102CBDC3-B196-CC46-A1E3-1F6B93F18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A26888A7-97D0-4F47-AEF9-D186B71AD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8658C3-875C-F349-B0CD-A4C0DA868F56}"/>
              </a:ext>
            </a:extLst>
          </p:cNvPr>
          <p:cNvSpPr>
            <a:spLocks noGrp="1"/>
          </p:cNvSpPr>
          <p:nvPr>
            <p:ph type="dt" sz="half" idx="10"/>
          </p:nvPr>
        </p:nvSpPr>
        <p:spPr/>
        <p:txBody>
          <a:bodyPr/>
          <a:lstStyle/>
          <a:p>
            <a:fld id="{2501A574-08B7-B244-BEF5-1DF7D566EF16}" type="datetime1">
              <a:rPr lang="de-DE" smtClean="0"/>
              <a:t>19.09.22</a:t>
            </a:fld>
            <a:endParaRPr lang="en-US"/>
          </a:p>
        </p:txBody>
      </p:sp>
      <p:sp>
        <p:nvSpPr>
          <p:cNvPr id="6" name="Footer Placeholder 5">
            <a:extLst>
              <a:ext uri="{FF2B5EF4-FFF2-40B4-BE49-F238E27FC236}">
                <a16:creationId xmlns:a16="http://schemas.microsoft.com/office/drawing/2014/main" id="{4E97203A-F02F-034D-A3C6-1EDE5BF43A30}"/>
              </a:ext>
            </a:extLst>
          </p:cNvPr>
          <p:cNvSpPr>
            <a:spLocks noGrp="1"/>
          </p:cNvSpPr>
          <p:nvPr>
            <p:ph type="ftr" sz="quarter" idx="11"/>
          </p:nvPr>
        </p:nvSpPr>
        <p:spPr/>
        <p:txBody>
          <a:bodyPr/>
          <a:lstStyle/>
          <a:p>
            <a:r>
              <a:rPr lang="en-US"/>
              <a:t>Bela Föhrenbacher - IBM</a:t>
            </a:r>
          </a:p>
        </p:txBody>
      </p:sp>
      <p:sp>
        <p:nvSpPr>
          <p:cNvPr id="7" name="Slide Number Placeholder 6">
            <a:extLst>
              <a:ext uri="{FF2B5EF4-FFF2-40B4-BE49-F238E27FC236}">
                <a16:creationId xmlns:a16="http://schemas.microsoft.com/office/drawing/2014/main" id="{B2AD237D-06A3-BC45-A0BC-E673B2B0E10F}"/>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342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E07D-4C0B-ED49-8D02-37C6981CD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B3E6C99C-92BB-D748-9DD2-F4317155E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602FBC02-23E5-B54F-BCB0-D943A8502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0A027-8FDB-4A46-B55B-4E0CA20196F7}"/>
              </a:ext>
            </a:extLst>
          </p:cNvPr>
          <p:cNvSpPr>
            <a:spLocks noGrp="1"/>
          </p:cNvSpPr>
          <p:nvPr>
            <p:ph type="dt" sz="half" idx="10"/>
          </p:nvPr>
        </p:nvSpPr>
        <p:spPr/>
        <p:txBody>
          <a:bodyPr/>
          <a:lstStyle/>
          <a:p>
            <a:fld id="{756BE454-233C-704E-ADD8-35EFEDFF7DBE}" type="datetime1">
              <a:rPr lang="de-DE" smtClean="0"/>
              <a:t>19.09.22</a:t>
            </a:fld>
            <a:endParaRPr lang="en-US"/>
          </a:p>
        </p:txBody>
      </p:sp>
      <p:sp>
        <p:nvSpPr>
          <p:cNvPr id="6" name="Footer Placeholder 5">
            <a:extLst>
              <a:ext uri="{FF2B5EF4-FFF2-40B4-BE49-F238E27FC236}">
                <a16:creationId xmlns:a16="http://schemas.microsoft.com/office/drawing/2014/main" id="{9907E1FD-C02F-EF4B-BD88-A4287B3F8721}"/>
              </a:ext>
            </a:extLst>
          </p:cNvPr>
          <p:cNvSpPr>
            <a:spLocks noGrp="1"/>
          </p:cNvSpPr>
          <p:nvPr>
            <p:ph type="ftr" sz="quarter" idx="11"/>
          </p:nvPr>
        </p:nvSpPr>
        <p:spPr/>
        <p:txBody>
          <a:bodyPr/>
          <a:lstStyle/>
          <a:p>
            <a:r>
              <a:rPr lang="en-US"/>
              <a:t>Bela Föhrenbacher - IBM</a:t>
            </a:r>
          </a:p>
        </p:txBody>
      </p:sp>
      <p:sp>
        <p:nvSpPr>
          <p:cNvPr id="7" name="Slide Number Placeholder 6">
            <a:extLst>
              <a:ext uri="{FF2B5EF4-FFF2-40B4-BE49-F238E27FC236}">
                <a16:creationId xmlns:a16="http://schemas.microsoft.com/office/drawing/2014/main" id="{9C9ED3AA-E6D4-DA4D-9563-14B4F3B15F7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18665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330AD5-54AF-1C4A-94EB-F9FAD5E8B7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E2E351FE-B395-8C45-96A6-9E2C5543E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F76FA915-5989-F54C-97FB-0DE7402CF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BA7E3-8DB8-3146-A688-949B48CEE87C}" type="datetime1">
              <a:rPr lang="de-DE" smtClean="0"/>
              <a:t>19.09.22</a:t>
            </a:fld>
            <a:endParaRPr lang="en-US" dirty="0"/>
          </a:p>
        </p:txBody>
      </p:sp>
      <p:sp>
        <p:nvSpPr>
          <p:cNvPr id="5" name="Footer Placeholder 4">
            <a:extLst>
              <a:ext uri="{FF2B5EF4-FFF2-40B4-BE49-F238E27FC236}">
                <a16:creationId xmlns:a16="http://schemas.microsoft.com/office/drawing/2014/main" id="{F15CB085-3870-074B-B57C-3AC064D880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Bela Föhrenbacher - IBM</a:t>
            </a:r>
            <a:endParaRPr lang="en-US" dirty="0">
              <a:solidFill>
                <a:srgbClr val="FFFFFF"/>
              </a:solidFill>
            </a:endParaRPr>
          </a:p>
        </p:txBody>
      </p:sp>
      <p:sp>
        <p:nvSpPr>
          <p:cNvPr id="6" name="Slide Number Placeholder 5">
            <a:extLst>
              <a:ext uri="{FF2B5EF4-FFF2-40B4-BE49-F238E27FC236}">
                <a16:creationId xmlns:a16="http://schemas.microsoft.com/office/drawing/2014/main" id="{F9A5A180-3A52-F340-82D7-5DECE455CE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45572326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7.jp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xhere.com/sv/photo/53969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01C-8C41-DD4B-9181-437BC1F8E9FD}"/>
              </a:ext>
            </a:extLst>
          </p:cNvPr>
          <p:cNvSpPr>
            <a:spLocks noGrp="1"/>
          </p:cNvSpPr>
          <p:nvPr>
            <p:ph type="ctrTitle"/>
          </p:nvPr>
        </p:nvSpPr>
        <p:spPr>
          <a:xfrm>
            <a:off x="453140" y="2078891"/>
            <a:ext cx="5414255" cy="2203766"/>
          </a:xfrm>
        </p:spPr>
        <p:txBody>
          <a:bodyPr>
            <a:normAutofit/>
          </a:bodyPr>
          <a:lstStyle/>
          <a:p>
            <a:pPr algn="l"/>
            <a:r>
              <a:rPr lang="en-US" sz="3000" b="1" dirty="0" err="1">
                <a:solidFill>
                  <a:schemeClr val="tx1">
                    <a:alpha val="80000"/>
                  </a:schemeClr>
                </a:solidFill>
              </a:rPr>
              <a:t>Analyse</a:t>
            </a:r>
            <a:r>
              <a:rPr lang="en-US" sz="3000" b="1" dirty="0">
                <a:solidFill>
                  <a:schemeClr val="tx1">
                    <a:alpha val="80000"/>
                  </a:schemeClr>
                </a:solidFill>
              </a:rPr>
              <a:t> der </a:t>
            </a:r>
            <a:r>
              <a:rPr lang="en-US" sz="3000" b="1" dirty="0" err="1">
                <a:solidFill>
                  <a:schemeClr val="tx1">
                    <a:alpha val="80000"/>
                  </a:schemeClr>
                </a:solidFill>
              </a:rPr>
              <a:t>Vor</a:t>
            </a:r>
            <a:r>
              <a:rPr lang="en-US" sz="3000" b="1" dirty="0">
                <a:solidFill>
                  <a:schemeClr val="tx1">
                    <a:alpha val="80000"/>
                  </a:schemeClr>
                </a:solidFill>
              </a:rPr>
              <a:t>- und </a:t>
            </a:r>
            <a:r>
              <a:rPr lang="en-US" sz="3000" b="1" dirty="0" err="1">
                <a:solidFill>
                  <a:schemeClr val="tx1">
                    <a:alpha val="80000"/>
                  </a:schemeClr>
                </a:solidFill>
              </a:rPr>
              <a:t>Nachteile</a:t>
            </a:r>
            <a:r>
              <a:rPr lang="en-US" sz="3000" b="1" dirty="0">
                <a:solidFill>
                  <a:schemeClr val="tx1">
                    <a:alpha val="80000"/>
                  </a:schemeClr>
                </a:solidFill>
              </a:rPr>
              <a:t> der </a:t>
            </a:r>
            <a:r>
              <a:rPr lang="en-US" sz="3000" b="1" dirty="0" err="1">
                <a:solidFill>
                  <a:schemeClr val="tx1">
                    <a:alpha val="80000"/>
                  </a:schemeClr>
                </a:solidFill>
              </a:rPr>
              <a:t>Anwendungstransformation</a:t>
            </a:r>
            <a:r>
              <a:rPr lang="en-US" sz="3000" b="1" dirty="0">
                <a:solidFill>
                  <a:schemeClr val="tx1">
                    <a:alpha val="80000"/>
                  </a:schemeClr>
                </a:solidFill>
              </a:rPr>
              <a:t> von </a:t>
            </a:r>
            <a:r>
              <a:rPr lang="en-US" sz="3000" b="1" dirty="0" err="1">
                <a:solidFill>
                  <a:schemeClr val="tx1">
                    <a:alpha val="80000"/>
                  </a:schemeClr>
                </a:solidFill>
              </a:rPr>
              <a:t>lokalen</a:t>
            </a:r>
            <a:r>
              <a:rPr lang="en-US" sz="3000" b="1" dirty="0">
                <a:solidFill>
                  <a:schemeClr val="tx1">
                    <a:alpha val="80000"/>
                  </a:schemeClr>
                </a:solidFill>
              </a:rPr>
              <a:t> </a:t>
            </a:r>
            <a:r>
              <a:rPr lang="en-US" sz="3000" b="1" dirty="0" err="1">
                <a:solidFill>
                  <a:schemeClr val="tx1">
                    <a:alpha val="80000"/>
                  </a:schemeClr>
                </a:solidFill>
              </a:rPr>
              <a:t>Systemen</a:t>
            </a:r>
            <a:r>
              <a:rPr lang="en-US" sz="3000" b="1" dirty="0">
                <a:solidFill>
                  <a:schemeClr val="tx1">
                    <a:alpha val="80000"/>
                  </a:schemeClr>
                </a:solidFill>
              </a:rPr>
              <a:t> in die Cloud</a:t>
            </a:r>
            <a:endParaRPr lang="de-DE" sz="3000" b="1" dirty="0">
              <a:solidFill>
                <a:schemeClr val="tx1">
                  <a:alpha val="80000"/>
                </a:schemeClr>
              </a:solidFill>
            </a:endParaRPr>
          </a:p>
        </p:txBody>
      </p:sp>
      <p:sp>
        <p:nvSpPr>
          <p:cNvPr id="3" name="Subtitle 2">
            <a:extLst>
              <a:ext uri="{FF2B5EF4-FFF2-40B4-BE49-F238E27FC236}">
                <a16:creationId xmlns:a16="http://schemas.microsoft.com/office/drawing/2014/main" id="{18767A1A-7562-874E-8D84-B9EC9136A053}"/>
              </a:ext>
            </a:extLst>
          </p:cNvPr>
          <p:cNvSpPr>
            <a:spLocks noGrp="1"/>
          </p:cNvSpPr>
          <p:nvPr>
            <p:ph type="subTitle" idx="1"/>
          </p:nvPr>
        </p:nvSpPr>
        <p:spPr>
          <a:xfrm>
            <a:off x="453140" y="4709849"/>
            <a:ext cx="5414255" cy="406436"/>
          </a:xfrm>
        </p:spPr>
        <p:txBody>
          <a:bodyPr>
            <a:normAutofit lnSpcReduction="10000"/>
          </a:bodyPr>
          <a:lstStyle/>
          <a:p>
            <a:pPr algn="l"/>
            <a:r>
              <a:rPr lang="de-DE" dirty="0">
                <a:solidFill>
                  <a:schemeClr val="tx1">
                    <a:alpha val="80000"/>
                  </a:schemeClr>
                </a:solidFill>
              </a:rPr>
              <a:t>Bela </a:t>
            </a:r>
            <a:r>
              <a:rPr lang="de-DE" dirty="0" err="1">
                <a:solidFill>
                  <a:schemeClr val="tx1">
                    <a:alpha val="80000"/>
                  </a:schemeClr>
                </a:solidFill>
              </a:rPr>
              <a:t>Föhrenbacher</a:t>
            </a:r>
            <a:r>
              <a:rPr lang="de-DE" dirty="0">
                <a:solidFill>
                  <a:schemeClr val="tx1">
                    <a:alpha val="80000"/>
                  </a:schemeClr>
                </a:solidFill>
              </a:rPr>
              <a:t> - IBM</a:t>
            </a:r>
          </a:p>
        </p:txBody>
      </p:sp>
      <p:pic>
        <p:nvPicPr>
          <p:cNvPr id="4" name="Picture 3" descr="Light bulb on yellow background with sketched light beams and cord">
            <a:extLst>
              <a:ext uri="{FF2B5EF4-FFF2-40B4-BE49-F238E27FC236}">
                <a16:creationId xmlns:a16="http://schemas.microsoft.com/office/drawing/2014/main" id="{EDB4DED0-3EDA-42EB-8220-4ECB3D8F0905}"/>
              </a:ext>
            </a:extLst>
          </p:cNvPr>
          <p:cNvPicPr>
            <a:picLocks noChangeAspect="1"/>
          </p:cNvPicPr>
          <p:nvPr/>
        </p:nvPicPr>
        <p:blipFill rotWithShape="1">
          <a:blip r:embed="rId3">
            <a:alphaModFix/>
          </a:blip>
          <a:srcRect l="44657" r="399"/>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pic>
        <p:nvPicPr>
          <p:cNvPr id="6" name="Picture 5" descr="A picture containing text, building, light&#10;&#10;Description automatically generated">
            <a:extLst>
              <a:ext uri="{FF2B5EF4-FFF2-40B4-BE49-F238E27FC236}">
                <a16:creationId xmlns:a16="http://schemas.microsoft.com/office/drawing/2014/main" id="{1220324C-E86C-2940-BE7C-A7C51FDB596C}"/>
              </a:ext>
            </a:extLst>
          </p:cNvPr>
          <p:cNvPicPr>
            <a:picLocks noChangeAspect="1"/>
          </p:cNvPicPr>
          <p:nvPr/>
        </p:nvPicPr>
        <p:blipFill>
          <a:blip r:embed="rId4"/>
          <a:stretch>
            <a:fillRect/>
          </a:stretch>
        </p:blipFill>
        <p:spPr>
          <a:xfrm>
            <a:off x="10292316" y="171339"/>
            <a:ext cx="1714681" cy="689931"/>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6863451F-1782-A448-9773-2FAB015B4555}"/>
              </a:ext>
            </a:extLst>
          </p:cNvPr>
          <p:cNvPicPr>
            <a:picLocks noChangeAspect="1"/>
          </p:cNvPicPr>
          <p:nvPr/>
        </p:nvPicPr>
        <p:blipFill>
          <a:blip r:embed="rId5"/>
          <a:stretch>
            <a:fillRect/>
          </a:stretch>
        </p:blipFill>
        <p:spPr>
          <a:xfrm>
            <a:off x="185003" y="171339"/>
            <a:ext cx="2057400" cy="863600"/>
          </a:xfrm>
          <a:prstGeom prst="rect">
            <a:avLst/>
          </a:prstGeom>
        </p:spPr>
      </p:pic>
      <p:sp>
        <p:nvSpPr>
          <p:cNvPr id="5" name="Date Placeholder 4">
            <a:extLst>
              <a:ext uri="{FF2B5EF4-FFF2-40B4-BE49-F238E27FC236}">
                <a16:creationId xmlns:a16="http://schemas.microsoft.com/office/drawing/2014/main" id="{B9493282-55BC-074D-ABB7-F6997409DD16}"/>
              </a:ext>
            </a:extLst>
          </p:cNvPr>
          <p:cNvSpPr>
            <a:spLocks noGrp="1"/>
          </p:cNvSpPr>
          <p:nvPr>
            <p:ph type="dt" sz="half" idx="10"/>
          </p:nvPr>
        </p:nvSpPr>
        <p:spPr/>
        <p:txBody>
          <a:bodyPr/>
          <a:lstStyle/>
          <a:p>
            <a:fld id="{F712EB6D-3A57-E64F-9712-C4001DC42D73}" type="datetime1">
              <a:rPr lang="de-DE" smtClean="0">
                <a:solidFill>
                  <a:schemeClr val="bg1">
                    <a:lumMod val="50000"/>
                  </a:schemeClr>
                </a:solidFill>
              </a:rPr>
              <a:t>19.09.22</a:t>
            </a:fld>
            <a:endParaRPr lang="en-US" dirty="0">
              <a:solidFill>
                <a:schemeClr val="bg1">
                  <a:lumMod val="50000"/>
                </a:schemeClr>
              </a:solidFill>
            </a:endParaRPr>
          </a:p>
        </p:txBody>
      </p:sp>
      <p:sp>
        <p:nvSpPr>
          <p:cNvPr id="7" name="Footer Placeholder 6">
            <a:extLst>
              <a:ext uri="{FF2B5EF4-FFF2-40B4-BE49-F238E27FC236}">
                <a16:creationId xmlns:a16="http://schemas.microsoft.com/office/drawing/2014/main" id="{8DC43FFE-8F6B-7B42-9BB1-C275F7FEEB44}"/>
              </a:ext>
            </a:extLst>
          </p:cNvPr>
          <p:cNvSpPr>
            <a:spLocks noGrp="1"/>
          </p:cNvSpPr>
          <p:nvPr>
            <p:ph type="ftr" sz="quarter" idx="11"/>
          </p:nvPr>
        </p:nvSpPr>
        <p:spPr/>
        <p:txBody>
          <a:bodyPr/>
          <a:lstStyle/>
          <a:p>
            <a:r>
              <a:rPr lang="en-US" dirty="0">
                <a:solidFill>
                  <a:schemeClr val="bg1">
                    <a:lumMod val="50000"/>
                  </a:schemeClr>
                </a:solidFill>
              </a:rPr>
              <a:t>Bela </a:t>
            </a:r>
            <a:r>
              <a:rPr lang="en-US" dirty="0" err="1">
                <a:solidFill>
                  <a:schemeClr val="bg1">
                    <a:lumMod val="50000"/>
                  </a:schemeClr>
                </a:solidFill>
              </a:rPr>
              <a:t>Föhrenbacher</a:t>
            </a:r>
            <a:r>
              <a:rPr lang="en-US" dirty="0">
                <a:solidFill>
                  <a:schemeClr val="bg1">
                    <a:lumMod val="50000"/>
                  </a:schemeClr>
                </a:solidFill>
              </a:rPr>
              <a:t> - IBM</a:t>
            </a:r>
          </a:p>
        </p:txBody>
      </p:sp>
      <p:sp>
        <p:nvSpPr>
          <p:cNvPr id="9" name="Slide Number Placeholder 8">
            <a:extLst>
              <a:ext uri="{FF2B5EF4-FFF2-40B4-BE49-F238E27FC236}">
                <a16:creationId xmlns:a16="http://schemas.microsoft.com/office/drawing/2014/main" id="{0E35113F-74B4-AA4D-8E33-602F64D3875D}"/>
              </a:ext>
            </a:extLst>
          </p:cNvPr>
          <p:cNvSpPr>
            <a:spLocks noGrp="1"/>
          </p:cNvSpPr>
          <p:nvPr>
            <p:ph type="sldNum" sz="quarter" idx="12"/>
          </p:nvPr>
        </p:nvSpPr>
        <p:spPr/>
        <p:txBody>
          <a:bodyPr/>
          <a:lstStyle/>
          <a:p>
            <a:fld id="{11A71338-8BA2-4C79-A6C5-5A8E30081D0C}" type="slidenum">
              <a:rPr lang="en-US" smtClean="0">
                <a:solidFill>
                  <a:schemeClr val="bg1">
                    <a:lumMod val="50000"/>
                  </a:schemeClr>
                </a:solidFill>
              </a:rPr>
              <a:t>1</a:t>
            </a:fld>
            <a:endParaRPr lang="en-US" dirty="0">
              <a:solidFill>
                <a:schemeClr val="bg1">
                  <a:lumMod val="50000"/>
                </a:schemeClr>
              </a:solidFill>
            </a:endParaRPr>
          </a:p>
        </p:txBody>
      </p:sp>
    </p:spTree>
    <p:extLst>
      <p:ext uri="{BB962C8B-B14F-4D97-AF65-F5344CB8AC3E}">
        <p14:creationId xmlns:p14="http://schemas.microsoft.com/office/powerpoint/2010/main" val="3466341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66FC6-65F7-BB4D-AF91-FC21A1410490}"/>
              </a:ext>
            </a:extLst>
          </p:cNvPr>
          <p:cNvSpPr>
            <a:spLocks noGrp="1"/>
          </p:cNvSpPr>
          <p:nvPr>
            <p:ph idx="1"/>
          </p:nvPr>
        </p:nvSpPr>
        <p:spPr>
          <a:xfrm>
            <a:off x="838200" y="1999281"/>
            <a:ext cx="6254496" cy="4182063"/>
          </a:xfrm>
        </p:spPr>
        <p:txBody>
          <a:bodyPr anchor="ctr">
            <a:normAutofit/>
          </a:bodyPr>
          <a:lstStyle/>
          <a:p>
            <a:r>
              <a:rPr lang="de-DE" sz="2600" dirty="0">
                <a:solidFill>
                  <a:schemeClr val="bg1"/>
                </a:solidFill>
              </a:rPr>
              <a:t>Skalierbarkeit</a:t>
            </a:r>
          </a:p>
          <a:p>
            <a:r>
              <a:rPr lang="de-DE" sz="2600" dirty="0">
                <a:solidFill>
                  <a:schemeClr val="bg1"/>
                </a:solidFill>
              </a:rPr>
              <a:t>Fehlertoleranz</a:t>
            </a:r>
          </a:p>
          <a:p>
            <a:r>
              <a:rPr lang="de-DE" sz="2600" dirty="0">
                <a:solidFill>
                  <a:schemeClr val="bg1"/>
                </a:solidFill>
              </a:rPr>
              <a:t>Schnelle Bereitstellung</a:t>
            </a:r>
          </a:p>
        </p:txBody>
      </p:sp>
      <p:pic>
        <p:nvPicPr>
          <p:cNvPr id="13" name="Picture 12" descr="An arrow hitting a bull's eye target">
            <a:extLst>
              <a:ext uri="{FF2B5EF4-FFF2-40B4-BE49-F238E27FC236}">
                <a16:creationId xmlns:a16="http://schemas.microsoft.com/office/drawing/2014/main" id="{41C118E2-DC63-D24B-8161-BA136AECFF4E}"/>
              </a:ext>
            </a:extLst>
          </p:cNvPr>
          <p:cNvPicPr>
            <a:picLocks noChangeAspect="1"/>
          </p:cNvPicPr>
          <p:nvPr/>
        </p:nvPicPr>
        <p:blipFill>
          <a:blip r:embed="rId3">
            <a:alphaModFix amt="70000"/>
          </a:blip>
          <a:srcRect l="16173" r="16173"/>
          <a:stretch/>
        </p:blipFill>
        <p:spPr>
          <a:xfrm>
            <a:off x="7552266" y="10"/>
            <a:ext cx="4639733" cy="6857990"/>
          </a:xfrm>
          <a:prstGeom prst="rect">
            <a:avLst/>
          </a:prstGeom>
        </p:spPr>
      </p:pic>
      <p:sp>
        <p:nvSpPr>
          <p:cNvPr id="16" name="Title 15">
            <a:extLst>
              <a:ext uri="{FF2B5EF4-FFF2-40B4-BE49-F238E27FC236}">
                <a16:creationId xmlns:a16="http://schemas.microsoft.com/office/drawing/2014/main" id="{216520DF-DDEC-9748-81B7-3AA714B13378}"/>
              </a:ext>
            </a:extLst>
          </p:cNvPr>
          <p:cNvSpPr>
            <a:spLocks noGrp="1"/>
          </p:cNvSpPr>
          <p:nvPr>
            <p:ph type="title"/>
          </p:nvPr>
        </p:nvSpPr>
        <p:spPr/>
        <p:txBody>
          <a:bodyPr/>
          <a:lstStyle/>
          <a:p>
            <a:r>
              <a:rPr lang="de-DE" b="1" dirty="0">
                <a:solidFill>
                  <a:schemeClr val="bg1"/>
                </a:solidFill>
              </a:rPr>
              <a:t>Anforderungen / Merkmale</a:t>
            </a:r>
          </a:p>
        </p:txBody>
      </p:sp>
      <p:sp>
        <p:nvSpPr>
          <p:cNvPr id="2" name="Date Placeholder 1">
            <a:extLst>
              <a:ext uri="{FF2B5EF4-FFF2-40B4-BE49-F238E27FC236}">
                <a16:creationId xmlns:a16="http://schemas.microsoft.com/office/drawing/2014/main" id="{483B5854-9717-0F44-809A-7DC636964CA0}"/>
              </a:ext>
            </a:extLst>
          </p:cNvPr>
          <p:cNvSpPr>
            <a:spLocks noGrp="1"/>
          </p:cNvSpPr>
          <p:nvPr>
            <p:ph type="dt" sz="half" idx="10"/>
          </p:nvPr>
        </p:nvSpPr>
        <p:spPr/>
        <p:txBody>
          <a:bodyPr/>
          <a:lstStyle/>
          <a:p>
            <a:fld id="{5F14CB8E-4C19-DB46-9A6F-7AFABE9553CF}" type="datetime1">
              <a:rPr lang="de-DE" smtClean="0">
                <a:solidFill>
                  <a:schemeClr val="tx1">
                    <a:lumMod val="50000"/>
                  </a:schemeClr>
                </a:solidFill>
              </a:rPr>
              <a:t>19.09.22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CE69097C-4100-7648-8A5F-74E1E93A24F4}"/>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8" name="Slide Number Placeholder 7">
            <a:extLst>
              <a:ext uri="{FF2B5EF4-FFF2-40B4-BE49-F238E27FC236}">
                <a16:creationId xmlns:a16="http://schemas.microsoft.com/office/drawing/2014/main" id="{A8C3B7CE-5CFA-C343-9EA1-6B8568E853A8}"/>
              </a:ext>
            </a:extLst>
          </p:cNvPr>
          <p:cNvSpPr>
            <a:spLocks noGrp="1"/>
          </p:cNvSpPr>
          <p:nvPr>
            <p:ph type="sldNum" sz="quarter" idx="12"/>
          </p:nvPr>
        </p:nvSpPr>
        <p:spPr/>
        <p:txBody>
          <a:bodyPr/>
          <a:lstStyle/>
          <a:p>
            <a:fld id="{11A71338-8BA2-4C79-A6C5-5A8E30081D0C}" type="slidenum">
              <a:rPr lang="en-US" smtClean="0">
                <a:solidFill>
                  <a:schemeClr val="tx1"/>
                </a:solidFill>
              </a:rPr>
              <a:t>10</a:t>
            </a:fld>
            <a:endParaRPr lang="en-US" dirty="0">
              <a:solidFill>
                <a:schemeClr val="tx1"/>
              </a:solidFill>
            </a:endParaRPr>
          </a:p>
        </p:txBody>
      </p:sp>
    </p:spTree>
    <p:extLst>
      <p:ext uri="{BB962C8B-B14F-4D97-AF65-F5344CB8AC3E}">
        <p14:creationId xmlns:p14="http://schemas.microsoft.com/office/powerpoint/2010/main" val="394551567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66FC6-65F7-BB4D-AF91-FC21A1410490}"/>
              </a:ext>
            </a:extLst>
          </p:cNvPr>
          <p:cNvSpPr>
            <a:spLocks noGrp="1"/>
          </p:cNvSpPr>
          <p:nvPr>
            <p:ph idx="1"/>
          </p:nvPr>
        </p:nvSpPr>
        <p:spPr>
          <a:xfrm>
            <a:off x="838200" y="1999281"/>
            <a:ext cx="6254496" cy="4182063"/>
          </a:xfrm>
        </p:spPr>
        <p:txBody>
          <a:bodyPr anchor="ctr">
            <a:normAutofit/>
          </a:bodyPr>
          <a:lstStyle/>
          <a:p>
            <a:r>
              <a:rPr lang="de-DE" sz="2600" dirty="0">
                <a:solidFill>
                  <a:schemeClr val="bg1"/>
                </a:solidFill>
              </a:rPr>
              <a:t>Cloud </a:t>
            </a:r>
            <a:r>
              <a:rPr lang="de-DE" sz="2600" dirty="0">
                <a:solidFill>
                  <a:schemeClr val="bg1"/>
                </a:solidFill>
                <a:sym typeface="Wingdings" pitchFamily="2" charset="2"/>
              </a:rPr>
              <a:t>Mehrbenutzer Kontext</a:t>
            </a:r>
            <a:endParaRPr lang="de-DE" sz="2600" dirty="0">
              <a:solidFill>
                <a:schemeClr val="bg1"/>
              </a:solidFill>
            </a:endParaRPr>
          </a:p>
          <a:p>
            <a:r>
              <a:rPr lang="de-DE" sz="2600" dirty="0">
                <a:solidFill>
                  <a:schemeClr val="bg1"/>
                </a:solidFill>
              </a:rPr>
              <a:t>Webanwendung / Webinterface</a:t>
            </a:r>
          </a:p>
          <a:p>
            <a:pPr marL="0" indent="0">
              <a:buNone/>
            </a:pPr>
            <a:r>
              <a:rPr lang="de-DE" sz="2600" dirty="0">
                <a:solidFill>
                  <a:schemeClr val="bg1"/>
                </a:solidFill>
                <a:sym typeface="Wingdings" pitchFamily="2" charset="2"/>
              </a:rPr>
              <a:t>Transformation</a:t>
            </a:r>
          </a:p>
          <a:p>
            <a:r>
              <a:rPr lang="de-DE" sz="2600" dirty="0">
                <a:solidFill>
                  <a:schemeClr val="bg1"/>
                </a:solidFill>
                <a:sym typeface="Wingdings" pitchFamily="2" charset="2"/>
              </a:rPr>
              <a:t>Framework für vereinfachte Entwicklung</a:t>
            </a:r>
          </a:p>
          <a:p>
            <a:r>
              <a:rPr lang="de-DE" dirty="0">
                <a:solidFill>
                  <a:schemeClr val="bg1"/>
                </a:solidFill>
              </a:rPr>
              <a:t>Containerisierung für Cloud</a:t>
            </a:r>
          </a:p>
          <a:p>
            <a:endParaRPr lang="de-DE" sz="2600" dirty="0">
              <a:solidFill>
                <a:schemeClr val="bg1"/>
              </a:solidFill>
            </a:endParaRPr>
          </a:p>
        </p:txBody>
      </p:sp>
      <p:pic>
        <p:nvPicPr>
          <p:cNvPr id="13" name="Picture 12" descr="Phillips screwdriver and screw in wood">
            <a:extLst>
              <a:ext uri="{FF2B5EF4-FFF2-40B4-BE49-F238E27FC236}">
                <a16:creationId xmlns:a16="http://schemas.microsoft.com/office/drawing/2014/main" id="{41C118E2-DC63-D24B-8161-BA136AECFF4E}"/>
              </a:ext>
            </a:extLst>
          </p:cNvPr>
          <p:cNvPicPr>
            <a:picLocks noChangeAspect="1"/>
          </p:cNvPicPr>
          <p:nvPr/>
        </p:nvPicPr>
        <p:blipFill>
          <a:blip r:embed="rId3">
            <a:alphaModFix amt="70000"/>
          </a:blip>
          <a:srcRect t="730" b="730"/>
          <a:stretch/>
        </p:blipFill>
        <p:spPr>
          <a:xfrm>
            <a:off x="7552266" y="10"/>
            <a:ext cx="4639733" cy="6857990"/>
          </a:xfrm>
          <a:prstGeom prst="rect">
            <a:avLst/>
          </a:prstGeom>
        </p:spPr>
      </p:pic>
      <p:sp>
        <p:nvSpPr>
          <p:cNvPr id="16" name="Title 15">
            <a:extLst>
              <a:ext uri="{FF2B5EF4-FFF2-40B4-BE49-F238E27FC236}">
                <a16:creationId xmlns:a16="http://schemas.microsoft.com/office/drawing/2014/main" id="{216520DF-DDEC-9748-81B7-3AA714B13378}"/>
              </a:ext>
            </a:extLst>
          </p:cNvPr>
          <p:cNvSpPr>
            <a:spLocks noGrp="1"/>
          </p:cNvSpPr>
          <p:nvPr>
            <p:ph type="title"/>
          </p:nvPr>
        </p:nvSpPr>
        <p:spPr/>
        <p:txBody>
          <a:bodyPr/>
          <a:lstStyle/>
          <a:p>
            <a:r>
              <a:rPr lang="de-DE" b="1" dirty="0">
                <a:solidFill>
                  <a:schemeClr val="bg1"/>
                </a:solidFill>
              </a:rPr>
              <a:t>Veränderungen</a:t>
            </a:r>
          </a:p>
        </p:txBody>
      </p:sp>
      <p:sp>
        <p:nvSpPr>
          <p:cNvPr id="2" name="Date Placeholder 1">
            <a:extLst>
              <a:ext uri="{FF2B5EF4-FFF2-40B4-BE49-F238E27FC236}">
                <a16:creationId xmlns:a16="http://schemas.microsoft.com/office/drawing/2014/main" id="{483B5854-9717-0F44-809A-7DC636964CA0}"/>
              </a:ext>
            </a:extLst>
          </p:cNvPr>
          <p:cNvSpPr>
            <a:spLocks noGrp="1"/>
          </p:cNvSpPr>
          <p:nvPr>
            <p:ph type="dt" sz="half" idx="10"/>
          </p:nvPr>
        </p:nvSpPr>
        <p:spPr/>
        <p:txBody>
          <a:bodyPr/>
          <a:lstStyle/>
          <a:p>
            <a:fld id="{FD10A366-6F99-5448-A431-4CA9BEEBB207}" type="datetime1">
              <a:rPr lang="de-DE" smtClean="0">
                <a:solidFill>
                  <a:schemeClr val="tx1">
                    <a:lumMod val="50000"/>
                  </a:schemeClr>
                </a:solidFill>
              </a:rPr>
              <a:t>19.09.22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CE69097C-4100-7648-8A5F-74E1E93A24F4}"/>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8" name="Slide Number Placeholder 7">
            <a:extLst>
              <a:ext uri="{FF2B5EF4-FFF2-40B4-BE49-F238E27FC236}">
                <a16:creationId xmlns:a16="http://schemas.microsoft.com/office/drawing/2014/main" id="{A8C3B7CE-5CFA-C343-9EA1-6B8568E853A8}"/>
              </a:ext>
            </a:extLst>
          </p:cNvPr>
          <p:cNvSpPr>
            <a:spLocks noGrp="1"/>
          </p:cNvSpPr>
          <p:nvPr>
            <p:ph type="sldNum" sz="quarter" idx="12"/>
          </p:nvPr>
        </p:nvSpPr>
        <p:spPr/>
        <p:txBody>
          <a:bodyPr/>
          <a:lstStyle/>
          <a:p>
            <a:fld id="{11A71338-8BA2-4C79-A6C5-5A8E30081D0C}" type="slidenum">
              <a:rPr lang="en-US" smtClean="0">
                <a:solidFill>
                  <a:schemeClr val="tx1"/>
                </a:solidFill>
              </a:rPr>
              <a:t>11</a:t>
            </a:fld>
            <a:endParaRPr lang="en-US" dirty="0">
              <a:solidFill>
                <a:schemeClr val="tx1"/>
              </a:solidFill>
            </a:endParaRPr>
          </a:p>
        </p:txBody>
      </p:sp>
    </p:spTree>
    <p:extLst>
      <p:ext uri="{BB962C8B-B14F-4D97-AF65-F5344CB8AC3E}">
        <p14:creationId xmlns:p14="http://schemas.microsoft.com/office/powerpoint/2010/main" val="17920004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4496BB-ABA0-1344-B944-28146FCFAD4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err="1">
                <a:solidFill>
                  <a:srgbClr val="FFFFFF"/>
                </a:solidFill>
                <a:latin typeface="+mj-lt"/>
                <a:ea typeface="+mj-ea"/>
                <a:cs typeface="+mj-cs"/>
              </a:rPr>
              <a:t>Forschung</a:t>
            </a:r>
            <a:endParaRPr lang="en-US" sz="6000" b="1" kern="1200" dirty="0">
              <a:solidFill>
                <a:srgbClr val="FFFFFF"/>
              </a:solidFill>
              <a:latin typeface="+mj-lt"/>
              <a:ea typeface="+mj-ea"/>
              <a:cs typeface="+mj-cs"/>
            </a:endParaRP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Microscope with solid fill">
            <a:extLst>
              <a:ext uri="{FF2B5EF4-FFF2-40B4-BE49-F238E27FC236}">
                <a16:creationId xmlns:a16="http://schemas.microsoft.com/office/drawing/2014/main" id="{EFDF6A09-C594-4920-A738-E1D075C361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
        <p:nvSpPr>
          <p:cNvPr id="7" name="Date Placeholder 6">
            <a:extLst>
              <a:ext uri="{FF2B5EF4-FFF2-40B4-BE49-F238E27FC236}">
                <a16:creationId xmlns:a16="http://schemas.microsoft.com/office/drawing/2014/main" id="{859AA1A9-10A1-4A47-9379-958A99E6768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89310576-0F68-F148-9592-2EA7AB07A53A}" type="datetime1">
              <a:rPr lang="de-DE" smtClean="0">
                <a:solidFill>
                  <a:prstClr val="white"/>
                </a:solidFill>
              </a:rPr>
              <a:t>19.09.22</a:t>
            </a:fld>
            <a:endParaRPr lang="en-US">
              <a:solidFill>
                <a:prstClr val="white"/>
              </a:solidFill>
            </a:endParaRPr>
          </a:p>
        </p:txBody>
      </p:sp>
      <p:sp>
        <p:nvSpPr>
          <p:cNvPr id="8" name="Footer Placeholder 7">
            <a:extLst>
              <a:ext uri="{FF2B5EF4-FFF2-40B4-BE49-F238E27FC236}">
                <a16:creationId xmlns:a16="http://schemas.microsoft.com/office/drawing/2014/main" id="{46EC4229-7A44-6A4C-AC96-155C45561FA0}"/>
              </a:ext>
            </a:extLst>
          </p:cNvPr>
          <p:cNvSpPr>
            <a:spLocks noGrp="1"/>
          </p:cNvSpPr>
          <p:nvPr>
            <p:ph type="ftr" sz="quarter" idx="11"/>
          </p:nvPr>
        </p:nvSpPr>
        <p:spPr>
          <a:xfrm>
            <a:off x="3888658" y="6356350"/>
            <a:ext cx="4414684" cy="365125"/>
          </a:xfrm>
        </p:spPr>
        <p:txBody>
          <a:bodyPr vert="horz" lIns="91440" tIns="45720" rIns="91440" bIns="45720" rtlCol="0" anchor="ctr">
            <a:normAutofit/>
          </a:bodyPr>
          <a:lstStyle/>
          <a:p>
            <a:pPr>
              <a:spcAft>
                <a:spcPts val="600"/>
              </a:spcAft>
            </a:pPr>
            <a:r>
              <a:rPr lang="en-US" kern="1200">
                <a:solidFill>
                  <a:prstClr val="white"/>
                </a:solidFill>
                <a:latin typeface="+mn-lt"/>
                <a:ea typeface="+mn-ea"/>
                <a:cs typeface="+mn-cs"/>
              </a:rPr>
              <a:t>Bela Föhrenbacher - IBM</a:t>
            </a:r>
          </a:p>
        </p:txBody>
      </p:sp>
      <p:sp>
        <p:nvSpPr>
          <p:cNvPr id="9" name="Slide Number Placeholder 8">
            <a:extLst>
              <a:ext uri="{FF2B5EF4-FFF2-40B4-BE49-F238E27FC236}">
                <a16:creationId xmlns:a16="http://schemas.microsoft.com/office/drawing/2014/main" id="{585CCD04-E00D-404C-B0CB-B32D9C82B6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1A71338-8BA2-4C79-A6C5-5A8E30081D0C}" type="slidenum">
              <a:rPr lang="en-US">
                <a:solidFill>
                  <a:prstClr val="white"/>
                </a:solidFill>
              </a:rPr>
              <a:pPr>
                <a:spcAft>
                  <a:spcPts val="600"/>
                </a:spcAft>
              </a:pPr>
              <a:t>12</a:t>
            </a:fld>
            <a:endParaRPr lang="en-US">
              <a:solidFill>
                <a:prstClr val="white"/>
              </a:solidFill>
            </a:endParaRPr>
          </a:p>
        </p:txBody>
      </p:sp>
    </p:spTree>
    <p:extLst>
      <p:ext uri="{BB962C8B-B14F-4D97-AF65-F5344CB8AC3E}">
        <p14:creationId xmlns:p14="http://schemas.microsoft.com/office/powerpoint/2010/main" val="2301887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66FC6-65F7-BB4D-AF91-FC21A1410490}"/>
              </a:ext>
            </a:extLst>
          </p:cNvPr>
          <p:cNvSpPr>
            <a:spLocks noGrp="1"/>
          </p:cNvSpPr>
          <p:nvPr>
            <p:ph idx="1"/>
          </p:nvPr>
        </p:nvSpPr>
        <p:spPr>
          <a:xfrm>
            <a:off x="838200" y="1999281"/>
            <a:ext cx="6254496" cy="4182063"/>
          </a:xfrm>
        </p:spPr>
        <p:txBody>
          <a:bodyPr anchor="ctr">
            <a:normAutofit/>
          </a:bodyPr>
          <a:lstStyle/>
          <a:p>
            <a:r>
              <a:rPr lang="de-DE" sz="2600" dirty="0">
                <a:solidFill>
                  <a:schemeClr val="bg1"/>
                </a:solidFill>
              </a:rPr>
              <a:t>Nicht-funktionale Anforderungen</a:t>
            </a:r>
          </a:p>
          <a:p>
            <a:pPr lvl="1"/>
            <a:r>
              <a:rPr lang="de-DE" sz="2200" dirty="0">
                <a:solidFill>
                  <a:schemeClr val="bg1"/>
                </a:solidFill>
              </a:rPr>
              <a:t>Cloud-native Merkmale untersucht</a:t>
            </a:r>
          </a:p>
          <a:p>
            <a:pPr lvl="1"/>
            <a:r>
              <a:rPr lang="de-DE" sz="2200" dirty="0">
                <a:solidFill>
                  <a:schemeClr val="bg1"/>
                </a:solidFill>
              </a:rPr>
              <a:t>Anforderungen an Cloud-native Anwendungen herausgestellt</a:t>
            </a:r>
          </a:p>
          <a:p>
            <a:pPr lvl="1"/>
            <a:r>
              <a:rPr lang="de-DE" sz="2200" dirty="0">
                <a:solidFill>
                  <a:schemeClr val="bg1"/>
                </a:solidFill>
              </a:rPr>
              <a:t>Untersuchung, wie Anforderungen erreichbar sind</a:t>
            </a:r>
          </a:p>
          <a:p>
            <a:r>
              <a:rPr lang="de-DE" sz="2600" dirty="0">
                <a:solidFill>
                  <a:schemeClr val="bg1"/>
                </a:solidFill>
              </a:rPr>
              <a:t>Funktionale Anforderungen</a:t>
            </a:r>
          </a:p>
          <a:p>
            <a:pPr lvl="1"/>
            <a:r>
              <a:rPr lang="de-DE" sz="2200" dirty="0">
                <a:solidFill>
                  <a:schemeClr val="bg1"/>
                </a:solidFill>
              </a:rPr>
              <a:t>Use-Case Analyse</a:t>
            </a:r>
          </a:p>
          <a:p>
            <a:r>
              <a:rPr lang="de-DE" sz="2600" dirty="0" err="1">
                <a:solidFill>
                  <a:schemeClr val="bg1"/>
                </a:solidFill>
              </a:rPr>
              <a:t>Prototyping</a:t>
            </a:r>
            <a:endParaRPr lang="de-DE" sz="2600" dirty="0">
              <a:solidFill>
                <a:schemeClr val="bg1"/>
              </a:solidFill>
            </a:endParaRPr>
          </a:p>
        </p:txBody>
      </p:sp>
      <p:pic>
        <p:nvPicPr>
          <p:cNvPr id="13" name="Picture 12" descr="Close-up of a microscope against a white background">
            <a:extLst>
              <a:ext uri="{FF2B5EF4-FFF2-40B4-BE49-F238E27FC236}">
                <a16:creationId xmlns:a16="http://schemas.microsoft.com/office/drawing/2014/main" id="{41C118E2-DC63-D24B-8161-BA136AECFF4E}"/>
              </a:ext>
            </a:extLst>
          </p:cNvPr>
          <p:cNvPicPr>
            <a:picLocks noChangeAspect="1"/>
          </p:cNvPicPr>
          <p:nvPr/>
        </p:nvPicPr>
        <p:blipFill>
          <a:blip r:embed="rId3">
            <a:alphaModFix amt="70000"/>
          </a:blip>
          <a:srcRect l="27449" r="27449"/>
          <a:stretch/>
        </p:blipFill>
        <p:spPr>
          <a:xfrm>
            <a:off x="7552267" y="10"/>
            <a:ext cx="4639733" cy="6857990"/>
          </a:xfrm>
          <a:prstGeom prst="rect">
            <a:avLst/>
          </a:prstGeom>
        </p:spPr>
      </p:pic>
      <p:sp>
        <p:nvSpPr>
          <p:cNvPr id="16" name="Title 15">
            <a:extLst>
              <a:ext uri="{FF2B5EF4-FFF2-40B4-BE49-F238E27FC236}">
                <a16:creationId xmlns:a16="http://schemas.microsoft.com/office/drawing/2014/main" id="{216520DF-DDEC-9748-81B7-3AA714B13378}"/>
              </a:ext>
            </a:extLst>
          </p:cNvPr>
          <p:cNvSpPr>
            <a:spLocks noGrp="1"/>
          </p:cNvSpPr>
          <p:nvPr>
            <p:ph type="title"/>
          </p:nvPr>
        </p:nvSpPr>
        <p:spPr/>
        <p:txBody>
          <a:bodyPr/>
          <a:lstStyle/>
          <a:p>
            <a:r>
              <a:rPr lang="de-DE" b="1" dirty="0">
                <a:solidFill>
                  <a:schemeClr val="bg1"/>
                </a:solidFill>
              </a:rPr>
              <a:t>Vorgehen</a:t>
            </a:r>
          </a:p>
        </p:txBody>
      </p:sp>
      <p:sp>
        <p:nvSpPr>
          <p:cNvPr id="2" name="Date Placeholder 1">
            <a:extLst>
              <a:ext uri="{FF2B5EF4-FFF2-40B4-BE49-F238E27FC236}">
                <a16:creationId xmlns:a16="http://schemas.microsoft.com/office/drawing/2014/main" id="{483B5854-9717-0F44-809A-7DC636964CA0}"/>
              </a:ext>
            </a:extLst>
          </p:cNvPr>
          <p:cNvSpPr>
            <a:spLocks noGrp="1"/>
          </p:cNvSpPr>
          <p:nvPr>
            <p:ph type="dt" sz="half" idx="10"/>
          </p:nvPr>
        </p:nvSpPr>
        <p:spPr/>
        <p:txBody>
          <a:bodyPr/>
          <a:lstStyle/>
          <a:p>
            <a:fld id="{0D08552A-EE9F-124B-B1DE-6963B62CDC67}" type="datetime1">
              <a:rPr lang="de-DE" smtClean="0">
                <a:solidFill>
                  <a:schemeClr val="tx1">
                    <a:lumMod val="50000"/>
                  </a:schemeClr>
                </a:solidFill>
              </a:rPr>
              <a:t>19.09.22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CE69097C-4100-7648-8A5F-74E1E93A24F4}"/>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8" name="Slide Number Placeholder 7">
            <a:extLst>
              <a:ext uri="{FF2B5EF4-FFF2-40B4-BE49-F238E27FC236}">
                <a16:creationId xmlns:a16="http://schemas.microsoft.com/office/drawing/2014/main" id="{A8C3B7CE-5CFA-C343-9EA1-6B8568E853A8}"/>
              </a:ext>
            </a:extLst>
          </p:cNvPr>
          <p:cNvSpPr>
            <a:spLocks noGrp="1"/>
          </p:cNvSpPr>
          <p:nvPr>
            <p:ph type="sldNum" sz="quarter" idx="12"/>
          </p:nvPr>
        </p:nvSpPr>
        <p:spPr/>
        <p:txBody>
          <a:bodyPr/>
          <a:lstStyle/>
          <a:p>
            <a:fld id="{11A71338-8BA2-4C79-A6C5-5A8E30081D0C}" type="slidenum">
              <a:rPr lang="en-US" smtClean="0">
                <a:solidFill>
                  <a:schemeClr val="tx1"/>
                </a:solidFill>
              </a:rPr>
              <a:t>13</a:t>
            </a:fld>
            <a:endParaRPr lang="en-US" dirty="0">
              <a:solidFill>
                <a:schemeClr val="tx1"/>
              </a:solidFill>
            </a:endParaRPr>
          </a:p>
        </p:txBody>
      </p:sp>
    </p:spTree>
    <p:extLst>
      <p:ext uri="{BB962C8B-B14F-4D97-AF65-F5344CB8AC3E}">
        <p14:creationId xmlns:p14="http://schemas.microsoft.com/office/powerpoint/2010/main" val="421957501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4496BB-ABA0-1344-B944-28146FCFAD4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err="1">
                <a:solidFill>
                  <a:srgbClr val="FFFFFF"/>
                </a:solidFill>
                <a:latin typeface="+mj-lt"/>
                <a:ea typeface="+mj-ea"/>
                <a:cs typeface="+mj-cs"/>
              </a:rPr>
              <a:t>Implementierung</a:t>
            </a:r>
            <a:endParaRPr lang="en-US" sz="6000" b="1" kern="1200" dirty="0">
              <a:solidFill>
                <a:srgbClr val="FFFFFF"/>
              </a:solidFill>
              <a:latin typeface="+mj-lt"/>
              <a:ea typeface="+mj-ea"/>
              <a:cs typeface="+mj-cs"/>
            </a:endParaRP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Cloud Computing with solid fill">
            <a:extLst>
              <a:ext uri="{FF2B5EF4-FFF2-40B4-BE49-F238E27FC236}">
                <a16:creationId xmlns:a16="http://schemas.microsoft.com/office/drawing/2014/main" id="{EFDF6A09-C594-4920-A738-E1D075C361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
        <p:nvSpPr>
          <p:cNvPr id="7" name="Date Placeholder 6">
            <a:extLst>
              <a:ext uri="{FF2B5EF4-FFF2-40B4-BE49-F238E27FC236}">
                <a16:creationId xmlns:a16="http://schemas.microsoft.com/office/drawing/2014/main" id="{859AA1A9-10A1-4A47-9379-958A99E6768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7CCEE00A-D3FC-894B-8F4A-D90F3120A6E3}" type="datetime1">
              <a:rPr lang="de-DE" smtClean="0">
                <a:solidFill>
                  <a:prstClr val="white"/>
                </a:solidFill>
              </a:rPr>
              <a:t>19.09.22</a:t>
            </a:fld>
            <a:endParaRPr lang="en-US">
              <a:solidFill>
                <a:prstClr val="white"/>
              </a:solidFill>
            </a:endParaRPr>
          </a:p>
        </p:txBody>
      </p:sp>
      <p:sp>
        <p:nvSpPr>
          <p:cNvPr id="8" name="Footer Placeholder 7">
            <a:extLst>
              <a:ext uri="{FF2B5EF4-FFF2-40B4-BE49-F238E27FC236}">
                <a16:creationId xmlns:a16="http://schemas.microsoft.com/office/drawing/2014/main" id="{46EC4229-7A44-6A4C-AC96-155C45561FA0}"/>
              </a:ext>
            </a:extLst>
          </p:cNvPr>
          <p:cNvSpPr>
            <a:spLocks noGrp="1"/>
          </p:cNvSpPr>
          <p:nvPr>
            <p:ph type="ftr" sz="quarter" idx="11"/>
          </p:nvPr>
        </p:nvSpPr>
        <p:spPr>
          <a:xfrm>
            <a:off x="3888658" y="6356350"/>
            <a:ext cx="4414684" cy="365125"/>
          </a:xfrm>
        </p:spPr>
        <p:txBody>
          <a:bodyPr vert="horz" lIns="91440" tIns="45720" rIns="91440" bIns="45720" rtlCol="0" anchor="ctr">
            <a:normAutofit/>
          </a:bodyPr>
          <a:lstStyle/>
          <a:p>
            <a:pPr>
              <a:spcAft>
                <a:spcPts val="600"/>
              </a:spcAft>
            </a:pPr>
            <a:r>
              <a:rPr lang="en-US" kern="1200">
                <a:solidFill>
                  <a:prstClr val="white"/>
                </a:solidFill>
                <a:latin typeface="+mn-lt"/>
                <a:ea typeface="+mn-ea"/>
                <a:cs typeface="+mn-cs"/>
              </a:rPr>
              <a:t>Bela Föhrenbacher - IBM</a:t>
            </a:r>
          </a:p>
        </p:txBody>
      </p:sp>
      <p:sp>
        <p:nvSpPr>
          <p:cNvPr id="9" name="Slide Number Placeholder 8">
            <a:extLst>
              <a:ext uri="{FF2B5EF4-FFF2-40B4-BE49-F238E27FC236}">
                <a16:creationId xmlns:a16="http://schemas.microsoft.com/office/drawing/2014/main" id="{585CCD04-E00D-404C-B0CB-B32D9C82B6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1A71338-8BA2-4C79-A6C5-5A8E30081D0C}" type="slidenum">
              <a:rPr lang="en-US">
                <a:solidFill>
                  <a:prstClr val="white"/>
                </a:solidFill>
              </a:rPr>
              <a:pPr>
                <a:spcAft>
                  <a:spcPts val="600"/>
                </a:spcAft>
              </a:pPr>
              <a:t>14</a:t>
            </a:fld>
            <a:endParaRPr lang="en-US">
              <a:solidFill>
                <a:prstClr val="white"/>
              </a:solidFill>
            </a:endParaRPr>
          </a:p>
        </p:txBody>
      </p:sp>
    </p:spTree>
    <p:extLst>
      <p:ext uri="{BB962C8B-B14F-4D97-AF65-F5344CB8AC3E}">
        <p14:creationId xmlns:p14="http://schemas.microsoft.com/office/powerpoint/2010/main" val="3888459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350A1B1-8B67-584A-A625-CCF71A2F8BC9}"/>
              </a:ext>
            </a:extLst>
          </p:cNvPr>
          <p:cNvSpPr>
            <a:spLocks noGrp="1"/>
          </p:cNvSpPr>
          <p:nvPr>
            <p:ph type="title"/>
          </p:nvPr>
        </p:nvSpPr>
        <p:spPr>
          <a:xfrm>
            <a:off x="838200" y="365125"/>
            <a:ext cx="10515600" cy="1325563"/>
          </a:xfrm>
        </p:spPr>
        <p:txBody>
          <a:bodyPr/>
          <a:lstStyle/>
          <a:p>
            <a:r>
              <a:rPr lang="de-DE" b="1" dirty="0" err="1"/>
              <a:t>Collect</a:t>
            </a:r>
            <a:r>
              <a:rPr lang="de-DE" b="1" dirty="0"/>
              <a:t> Service</a:t>
            </a:r>
            <a:endParaRPr lang="de-DE" b="1" dirty="0">
              <a:solidFill>
                <a:schemeClr val="bg1"/>
              </a:solidFill>
            </a:endParaRPr>
          </a:p>
        </p:txBody>
      </p:sp>
      <p:sp>
        <p:nvSpPr>
          <p:cNvPr id="2" name="Date Placeholder 1">
            <a:extLst>
              <a:ext uri="{FF2B5EF4-FFF2-40B4-BE49-F238E27FC236}">
                <a16:creationId xmlns:a16="http://schemas.microsoft.com/office/drawing/2014/main" id="{CCCF2E01-CA5E-9549-8A33-86108D3813A3}"/>
              </a:ext>
            </a:extLst>
          </p:cNvPr>
          <p:cNvSpPr>
            <a:spLocks noGrp="1"/>
          </p:cNvSpPr>
          <p:nvPr>
            <p:ph type="dt" sz="half" idx="10"/>
          </p:nvPr>
        </p:nvSpPr>
        <p:spPr/>
        <p:txBody>
          <a:bodyPr/>
          <a:lstStyle/>
          <a:p>
            <a:fld id="{09DE998C-12C8-EE49-BB04-64205D48C1E5}" type="datetime1">
              <a:rPr lang="de-DE" smtClean="0">
                <a:solidFill>
                  <a:schemeClr val="bg1">
                    <a:lumMod val="50000"/>
                  </a:schemeClr>
                </a:solidFill>
              </a:rPr>
              <a:t>19.09.22</a:t>
            </a:fld>
            <a:endParaRPr lang="en-US" dirty="0">
              <a:solidFill>
                <a:schemeClr val="bg1">
                  <a:lumMod val="50000"/>
                </a:schemeClr>
              </a:solidFill>
            </a:endParaRPr>
          </a:p>
        </p:txBody>
      </p:sp>
      <p:sp>
        <p:nvSpPr>
          <p:cNvPr id="3" name="Footer Placeholder 2">
            <a:extLst>
              <a:ext uri="{FF2B5EF4-FFF2-40B4-BE49-F238E27FC236}">
                <a16:creationId xmlns:a16="http://schemas.microsoft.com/office/drawing/2014/main" id="{0754EABD-8F67-2942-B38A-A7A0CC4E884F}"/>
              </a:ext>
            </a:extLst>
          </p:cNvPr>
          <p:cNvSpPr>
            <a:spLocks noGrp="1"/>
          </p:cNvSpPr>
          <p:nvPr>
            <p:ph type="ftr" sz="quarter" idx="11"/>
          </p:nvPr>
        </p:nvSpPr>
        <p:spPr/>
        <p:txBody>
          <a:bodyPr/>
          <a:lstStyle/>
          <a:p>
            <a:r>
              <a:rPr lang="en-US" dirty="0">
                <a:solidFill>
                  <a:schemeClr val="bg1">
                    <a:lumMod val="50000"/>
                  </a:schemeClr>
                </a:solidFill>
              </a:rPr>
              <a:t>Bela </a:t>
            </a:r>
            <a:r>
              <a:rPr lang="en-US" dirty="0" err="1">
                <a:solidFill>
                  <a:schemeClr val="bg1">
                    <a:lumMod val="50000"/>
                  </a:schemeClr>
                </a:solidFill>
              </a:rPr>
              <a:t>Föhrenbacher</a:t>
            </a:r>
            <a:r>
              <a:rPr lang="en-US" dirty="0">
                <a:solidFill>
                  <a:schemeClr val="bg1">
                    <a:lumMod val="50000"/>
                  </a:schemeClr>
                </a:solidFill>
              </a:rPr>
              <a:t> - IBM</a:t>
            </a:r>
          </a:p>
        </p:txBody>
      </p:sp>
      <p:sp>
        <p:nvSpPr>
          <p:cNvPr id="7" name="Slide Number Placeholder 6">
            <a:extLst>
              <a:ext uri="{FF2B5EF4-FFF2-40B4-BE49-F238E27FC236}">
                <a16:creationId xmlns:a16="http://schemas.microsoft.com/office/drawing/2014/main" id="{D0DFCB67-5F2F-7145-8603-CAF45C786414}"/>
              </a:ext>
            </a:extLst>
          </p:cNvPr>
          <p:cNvSpPr>
            <a:spLocks noGrp="1"/>
          </p:cNvSpPr>
          <p:nvPr>
            <p:ph type="sldNum" sz="quarter" idx="12"/>
          </p:nvPr>
        </p:nvSpPr>
        <p:spPr/>
        <p:txBody>
          <a:bodyPr/>
          <a:lstStyle/>
          <a:p>
            <a:fld id="{11A71338-8BA2-4C79-A6C5-5A8E30081D0C}" type="slidenum">
              <a:rPr lang="en-US" smtClean="0">
                <a:solidFill>
                  <a:schemeClr val="tx1">
                    <a:lumMod val="50000"/>
                  </a:schemeClr>
                </a:solidFill>
              </a:rPr>
              <a:t>15</a:t>
            </a:fld>
            <a:endParaRPr lang="en-US" dirty="0">
              <a:solidFill>
                <a:schemeClr val="tx1">
                  <a:lumMod val="50000"/>
                </a:schemeClr>
              </a:solidFill>
            </a:endParaRPr>
          </a:p>
        </p:txBody>
      </p:sp>
      <p:pic>
        <p:nvPicPr>
          <p:cNvPr id="15" name="Picture 14" descr="Colorful rulers and protractors">
            <a:extLst>
              <a:ext uri="{FF2B5EF4-FFF2-40B4-BE49-F238E27FC236}">
                <a16:creationId xmlns:a16="http://schemas.microsoft.com/office/drawing/2014/main" id="{685043D8-ED3B-F84C-B04A-373645387CDE}"/>
              </a:ext>
            </a:extLst>
          </p:cNvPr>
          <p:cNvPicPr>
            <a:picLocks noChangeAspect="1"/>
          </p:cNvPicPr>
          <p:nvPr/>
        </p:nvPicPr>
        <p:blipFill rotWithShape="1">
          <a:blip r:embed="rId3">
            <a:alphaModFix amt="70000"/>
          </a:blip>
          <a:srcRect l="28192" r="26802"/>
          <a:stretch/>
        </p:blipFill>
        <p:spPr>
          <a:xfrm>
            <a:off x="7545988" y="0"/>
            <a:ext cx="4642105" cy="6858000"/>
          </a:xfrm>
          <a:prstGeom prst="rect">
            <a:avLst/>
          </a:prstGeom>
        </p:spPr>
      </p:pic>
      <p:pic>
        <p:nvPicPr>
          <p:cNvPr id="5" name="Picture 4">
            <a:extLst>
              <a:ext uri="{FF2B5EF4-FFF2-40B4-BE49-F238E27FC236}">
                <a16:creationId xmlns:a16="http://schemas.microsoft.com/office/drawing/2014/main" id="{ED469143-5BA4-5FE7-B4D1-0480634BC0CB}"/>
              </a:ext>
            </a:extLst>
          </p:cNvPr>
          <p:cNvPicPr>
            <a:picLocks noChangeAspect="1"/>
          </p:cNvPicPr>
          <p:nvPr/>
        </p:nvPicPr>
        <p:blipFill rotWithShape="1">
          <a:blip r:embed="rId4"/>
          <a:srcRect l="8616" b="23020"/>
          <a:stretch/>
        </p:blipFill>
        <p:spPr>
          <a:xfrm>
            <a:off x="30050" y="2340752"/>
            <a:ext cx="7102699" cy="3365534"/>
          </a:xfrm>
          <a:prstGeom prst="rect">
            <a:avLst/>
          </a:prstGeom>
        </p:spPr>
      </p:pic>
    </p:spTree>
    <p:extLst>
      <p:ext uri="{BB962C8B-B14F-4D97-AF65-F5344CB8AC3E}">
        <p14:creationId xmlns:p14="http://schemas.microsoft.com/office/powerpoint/2010/main" val="4235789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350A1B1-8B67-584A-A625-CCF71A2F8BC9}"/>
              </a:ext>
            </a:extLst>
          </p:cNvPr>
          <p:cNvSpPr>
            <a:spLocks noGrp="1"/>
          </p:cNvSpPr>
          <p:nvPr>
            <p:ph type="title"/>
          </p:nvPr>
        </p:nvSpPr>
        <p:spPr>
          <a:xfrm>
            <a:off x="838200" y="365125"/>
            <a:ext cx="10515600" cy="1325563"/>
          </a:xfrm>
        </p:spPr>
        <p:txBody>
          <a:bodyPr/>
          <a:lstStyle/>
          <a:p>
            <a:r>
              <a:rPr lang="de-DE" b="1" dirty="0"/>
              <a:t>Cloud Infrastruktur</a:t>
            </a:r>
            <a:endParaRPr lang="de-DE" b="1" dirty="0">
              <a:solidFill>
                <a:schemeClr val="bg1"/>
              </a:solidFill>
            </a:endParaRPr>
          </a:p>
        </p:txBody>
      </p:sp>
      <p:sp>
        <p:nvSpPr>
          <p:cNvPr id="2" name="Date Placeholder 1">
            <a:extLst>
              <a:ext uri="{FF2B5EF4-FFF2-40B4-BE49-F238E27FC236}">
                <a16:creationId xmlns:a16="http://schemas.microsoft.com/office/drawing/2014/main" id="{CCCF2E01-CA5E-9549-8A33-86108D3813A3}"/>
              </a:ext>
            </a:extLst>
          </p:cNvPr>
          <p:cNvSpPr>
            <a:spLocks noGrp="1"/>
          </p:cNvSpPr>
          <p:nvPr>
            <p:ph type="dt" sz="half" idx="10"/>
          </p:nvPr>
        </p:nvSpPr>
        <p:spPr/>
        <p:txBody>
          <a:bodyPr/>
          <a:lstStyle/>
          <a:p>
            <a:fld id="{8363B197-4AF1-574E-8DC4-DD288F079569}" type="datetime1">
              <a:rPr lang="de-DE" smtClean="0">
                <a:solidFill>
                  <a:schemeClr val="bg1">
                    <a:lumMod val="50000"/>
                  </a:schemeClr>
                </a:solidFill>
              </a:rPr>
              <a:t>19.09.22</a:t>
            </a:fld>
            <a:endParaRPr lang="en-US" dirty="0">
              <a:solidFill>
                <a:schemeClr val="bg1">
                  <a:lumMod val="50000"/>
                </a:schemeClr>
              </a:solidFill>
            </a:endParaRPr>
          </a:p>
        </p:txBody>
      </p:sp>
      <p:sp>
        <p:nvSpPr>
          <p:cNvPr id="3" name="Footer Placeholder 2">
            <a:extLst>
              <a:ext uri="{FF2B5EF4-FFF2-40B4-BE49-F238E27FC236}">
                <a16:creationId xmlns:a16="http://schemas.microsoft.com/office/drawing/2014/main" id="{0754EABD-8F67-2942-B38A-A7A0CC4E884F}"/>
              </a:ext>
            </a:extLst>
          </p:cNvPr>
          <p:cNvSpPr>
            <a:spLocks noGrp="1"/>
          </p:cNvSpPr>
          <p:nvPr>
            <p:ph type="ftr" sz="quarter" idx="11"/>
          </p:nvPr>
        </p:nvSpPr>
        <p:spPr/>
        <p:txBody>
          <a:bodyPr/>
          <a:lstStyle/>
          <a:p>
            <a:r>
              <a:rPr lang="en-US" dirty="0">
                <a:solidFill>
                  <a:schemeClr val="bg1">
                    <a:lumMod val="50000"/>
                  </a:schemeClr>
                </a:solidFill>
              </a:rPr>
              <a:t>Bela </a:t>
            </a:r>
            <a:r>
              <a:rPr lang="en-US" dirty="0" err="1">
                <a:solidFill>
                  <a:schemeClr val="bg1">
                    <a:lumMod val="50000"/>
                  </a:schemeClr>
                </a:solidFill>
              </a:rPr>
              <a:t>Föhrenbacher</a:t>
            </a:r>
            <a:r>
              <a:rPr lang="en-US" dirty="0">
                <a:solidFill>
                  <a:schemeClr val="bg1">
                    <a:lumMod val="50000"/>
                  </a:schemeClr>
                </a:solidFill>
              </a:rPr>
              <a:t> - IBM</a:t>
            </a:r>
          </a:p>
        </p:txBody>
      </p:sp>
      <p:sp>
        <p:nvSpPr>
          <p:cNvPr id="7" name="Slide Number Placeholder 6">
            <a:extLst>
              <a:ext uri="{FF2B5EF4-FFF2-40B4-BE49-F238E27FC236}">
                <a16:creationId xmlns:a16="http://schemas.microsoft.com/office/drawing/2014/main" id="{D0DFCB67-5F2F-7145-8603-CAF45C786414}"/>
              </a:ext>
            </a:extLst>
          </p:cNvPr>
          <p:cNvSpPr>
            <a:spLocks noGrp="1"/>
          </p:cNvSpPr>
          <p:nvPr>
            <p:ph type="sldNum" sz="quarter" idx="12"/>
          </p:nvPr>
        </p:nvSpPr>
        <p:spPr/>
        <p:txBody>
          <a:bodyPr/>
          <a:lstStyle/>
          <a:p>
            <a:fld id="{11A71338-8BA2-4C79-A6C5-5A8E30081D0C}" type="slidenum">
              <a:rPr lang="en-US" smtClean="0">
                <a:solidFill>
                  <a:schemeClr val="tx1">
                    <a:lumMod val="50000"/>
                  </a:schemeClr>
                </a:solidFill>
              </a:rPr>
              <a:t>16</a:t>
            </a:fld>
            <a:endParaRPr lang="en-US" dirty="0">
              <a:solidFill>
                <a:schemeClr val="tx1">
                  <a:lumMod val="50000"/>
                </a:schemeClr>
              </a:solidFill>
            </a:endParaRPr>
          </a:p>
        </p:txBody>
      </p:sp>
      <p:pic>
        <p:nvPicPr>
          <p:cNvPr id="15" name="Picture 14" descr="Close-up of mirrored windows with clouds">
            <a:extLst>
              <a:ext uri="{FF2B5EF4-FFF2-40B4-BE49-F238E27FC236}">
                <a16:creationId xmlns:a16="http://schemas.microsoft.com/office/drawing/2014/main" id="{685043D8-ED3B-F84C-B04A-373645387CDE}"/>
              </a:ext>
            </a:extLst>
          </p:cNvPr>
          <p:cNvPicPr>
            <a:picLocks noChangeAspect="1"/>
          </p:cNvPicPr>
          <p:nvPr/>
        </p:nvPicPr>
        <p:blipFill>
          <a:blip r:embed="rId3">
            <a:alphaModFix amt="70000"/>
          </a:blip>
          <a:srcRect l="27437" r="27437"/>
          <a:stretch/>
        </p:blipFill>
        <p:spPr>
          <a:xfrm>
            <a:off x="7545988" y="0"/>
            <a:ext cx="4642105" cy="6858000"/>
          </a:xfrm>
          <a:prstGeom prst="rect">
            <a:avLst/>
          </a:prstGeom>
        </p:spPr>
      </p:pic>
      <p:pic>
        <p:nvPicPr>
          <p:cNvPr id="5" name="Picture 4">
            <a:extLst>
              <a:ext uri="{FF2B5EF4-FFF2-40B4-BE49-F238E27FC236}">
                <a16:creationId xmlns:a16="http://schemas.microsoft.com/office/drawing/2014/main" id="{9F949AA6-9B98-256E-595B-6F560695FAFC}"/>
              </a:ext>
            </a:extLst>
          </p:cNvPr>
          <p:cNvPicPr>
            <a:picLocks noChangeAspect="1"/>
          </p:cNvPicPr>
          <p:nvPr/>
        </p:nvPicPr>
        <p:blipFill>
          <a:blip r:embed="rId4"/>
          <a:stretch>
            <a:fillRect/>
          </a:stretch>
        </p:blipFill>
        <p:spPr>
          <a:xfrm>
            <a:off x="296214" y="1690688"/>
            <a:ext cx="6981566" cy="4443840"/>
          </a:xfrm>
          <a:prstGeom prst="rect">
            <a:avLst/>
          </a:prstGeom>
        </p:spPr>
      </p:pic>
    </p:spTree>
    <p:extLst>
      <p:ext uri="{BB962C8B-B14F-4D97-AF65-F5344CB8AC3E}">
        <p14:creationId xmlns:p14="http://schemas.microsoft.com/office/powerpoint/2010/main" val="3584525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C5AC81E-940E-9E4E-8992-194F7346E97A}"/>
              </a:ext>
            </a:extLst>
          </p:cNvPr>
          <p:cNvSpPr>
            <a:spLocks noGrp="1"/>
          </p:cNvSpPr>
          <p:nvPr>
            <p:ph type="title"/>
          </p:nvPr>
        </p:nvSpPr>
        <p:spPr>
          <a:xfrm>
            <a:off x="838200" y="319722"/>
            <a:ext cx="10515600" cy="1325563"/>
          </a:xfrm>
        </p:spPr>
        <p:txBody>
          <a:bodyPr>
            <a:normAutofit/>
          </a:bodyPr>
          <a:lstStyle/>
          <a:p>
            <a:r>
              <a:rPr lang="de-DE" b="1" dirty="0">
                <a:solidFill>
                  <a:schemeClr val="bg1"/>
                </a:solidFill>
              </a:rPr>
              <a:t>Entwicklung des Prototypen</a:t>
            </a:r>
          </a:p>
        </p:txBody>
      </p:sp>
      <p:sp>
        <p:nvSpPr>
          <p:cNvPr id="2" name="Date Placeholder 1">
            <a:extLst>
              <a:ext uri="{FF2B5EF4-FFF2-40B4-BE49-F238E27FC236}">
                <a16:creationId xmlns:a16="http://schemas.microsoft.com/office/drawing/2014/main" id="{21199F35-19F2-0C4F-9C4A-29C9240C7F49}"/>
              </a:ext>
            </a:extLst>
          </p:cNvPr>
          <p:cNvSpPr>
            <a:spLocks noGrp="1"/>
          </p:cNvSpPr>
          <p:nvPr>
            <p:ph type="dt" sz="half" idx="10"/>
          </p:nvPr>
        </p:nvSpPr>
        <p:spPr/>
        <p:txBody>
          <a:bodyPr/>
          <a:lstStyle/>
          <a:p>
            <a:fld id="{8DE690C9-4B7B-9C45-8C10-BA57F8C1B75B}" type="datetime1">
              <a:rPr lang="de-DE" smtClean="0">
                <a:solidFill>
                  <a:schemeClr val="tx1">
                    <a:lumMod val="50000"/>
                  </a:schemeClr>
                </a:solidFill>
              </a:rPr>
              <a:t>19.09.22</a:t>
            </a:fld>
            <a:endParaRPr lang="en-US" dirty="0">
              <a:solidFill>
                <a:schemeClr val="tx1">
                  <a:lumMod val="50000"/>
                </a:schemeClr>
              </a:solidFill>
            </a:endParaRPr>
          </a:p>
        </p:txBody>
      </p:sp>
      <p:pic>
        <p:nvPicPr>
          <p:cNvPr id="14" name="Picture 13">
            <a:extLst>
              <a:ext uri="{FF2B5EF4-FFF2-40B4-BE49-F238E27FC236}">
                <a16:creationId xmlns:a16="http://schemas.microsoft.com/office/drawing/2014/main" id="{252D44DC-9845-2381-CB50-F7546C6FE2DF}"/>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harpenSoften amount="-26000"/>
                    </a14:imgEffect>
                  </a14:imgLayer>
                </a14:imgProps>
              </a:ext>
            </a:extLst>
          </a:blip>
          <a:stretch>
            <a:fillRect/>
          </a:stretch>
        </p:blipFill>
        <p:spPr>
          <a:xfrm>
            <a:off x="7545441" y="0"/>
            <a:ext cx="4646559" cy="6858000"/>
          </a:xfrm>
          <a:prstGeom prst="rect">
            <a:avLst/>
          </a:prstGeom>
          <a:effectLst>
            <a:softEdge rad="139700"/>
          </a:effectLst>
        </p:spPr>
      </p:pic>
      <p:sp>
        <p:nvSpPr>
          <p:cNvPr id="7" name="Footer Placeholder 6">
            <a:extLst>
              <a:ext uri="{FF2B5EF4-FFF2-40B4-BE49-F238E27FC236}">
                <a16:creationId xmlns:a16="http://schemas.microsoft.com/office/drawing/2014/main" id="{A0B65076-496C-DD4A-94DC-A705454A6BF0}"/>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9" name="Slide Number Placeholder 8">
            <a:extLst>
              <a:ext uri="{FF2B5EF4-FFF2-40B4-BE49-F238E27FC236}">
                <a16:creationId xmlns:a16="http://schemas.microsoft.com/office/drawing/2014/main" id="{AB40A9F7-1E3A-6A48-B647-CFADC2879CCC}"/>
              </a:ext>
            </a:extLst>
          </p:cNvPr>
          <p:cNvSpPr>
            <a:spLocks noGrp="1"/>
          </p:cNvSpPr>
          <p:nvPr>
            <p:ph type="sldNum" sz="quarter" idx="12"/>
          </p:nvPr>
        </p:nvSpPr>
        <p:spPr/>
        <p:txBody>
          <a:bodyPr/>
          <a:lstStyle/>
          <a:p>
            <a:fld id="{11A71338-8BA2-4C79-A6C5-5A8E30081D0C}" type="slidenum">
              <a:rPr lang="en-US" smtClean="0">
                <a:solidFill>
                  <a:schemeClr val="tx1"/>
                </a:solidFill>
              </a:rPr>
              <a:t>17</a:t>
            </a:fld>
            <a:endParaRPr lang="en-US" dirty="0">
              <a:solidFill>
                <a:schemeClr val="tx1"/>
              </a:solidFill>
            </a:endParaRPr>
          </a:p>
        </p:txBody>
      </p:sp>
      <p:sp>
        <p:nvSpPr>
          <p:cNvPr id="4" name="Content Placeholder 2">
            <a:extLst>
              <a:ext uri="{FF2B5EF4-FFF2-40B4-BE49-F238E27FC236}">
                <a16:creationId xmlns:a16="http://schemas.microsoft.com/office/drawing/2014/main" id="{D89FD267-9536-77B9-BA46-F51961F98AB7}"/>
              </a:ext>
            </a:extLst>
          </p:cNvPr>
          <p:cNvSpPr>
            <a:spLocks noGrp="1"/>
          </p:cNvSpPr>
          <p:nvPr>
            <p:ph idx="1"/>
          </p:nvPr>
        </p:nvSpPr>
        <p:spPr>
          <a:xfrm>
            <a:off x="833745" y="2055803"/>
            <a:ext cx="6254496" cy="3537714"/>
          </a:xfrm>
        </p:spPr>
        <p:txBody>
          <a:bodyPr anchor="ctr">
            <a:normAutofit/>
          </a:bodyPr>
          <a:lstStyle/>
          <a:p>
            <a:r>
              <a:rPr lang="de-DE" dirty="0">
                <a:solidFill>
                  <a:schemeClr val="bg1"/>
                </a:solidFill>
              </a:rPr>
              <a:t>Umwandlung in Spring Boot Anwendung</a:t>
            </a:r>
          </a:p>
          <a:p>
            <a:r>
              <a:rPr lang="de-DE" dirty="0">
                <a:solidFill>
                  <a:schemeClr val="bg1"/>
                </a:solidFill>
              </a:rPr>
              <a:t>Reproduzieren der Business Logik</a:t>
            </a:r>
          </a:p>
          <a:p>
            <a:r>
              <a:rPr lang="de-DE" dirty="0">
                <a:solidFill>
                  <a:schemeClr val="bg1"/>
                </a:solidFill>
              </a:rPr>
              <a:t>Containerisierung</a:t>
            </a:r>
          </a:p>
          <a:p>
            <a:r>
              <a:rPr lang="de-DE" dirty="0">
                <a:solidFill>
                  <a:schemeClr val="bg1"/>
                </a:solidFill>
              </a:rPr>
              <a:t>Bereitstellung über API</a:t>
            </a:r>
          </a:p>
        </p:txBody>
      </p:sp>
    </p:spTree>
    <p:extLst>
      <p:ext uri="{BB962C8B-B14F-4D97-AF65-F5344CB8AC3E}">
        <p14:creationId xmlns:p14="http://schemas.microsoft.com/office/powerpoint/2010/main" val="408690695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Cotton wool cloud supported by miniature wood ladders">
            <a:extLst>
              <a:ext uri="{FF2B5EF4-FFF2-40B4-BE49-F238E27FC236}">
                <a16:creationId xmlns:a16="http://schemas.microsoft.com/office/drawing/2014/main" id="{19DE7789-6D6D-9342-8871-2C6764006B59}"/>
              </a:ext>
            </a:extLst>
          </p:cNvPr>
          <p:cNvPicPr>
            <a:picLocks noChangeAspect="1"/>
          </p:cNvPicPr>
          <p:nvPr/>
        </p:nvPicPr>
        <p:blipFill>
          <a:blip r:embed="rId3">
            <a:alphaModFix amt="70000"/>
          </a:blip>
          <a:srcRect l="25132" r="25132"/>
          <a:stretch/>
        </p:blipFill>
        <p:spPr>
          <a:xfrm>
            <a:off x="7552266" y="10"/>
            <a:ext cx="4639733" cy="6857990"/>
          </a:xfrm>
          <a:prstGeom prst="rect">
            <a:avLst/>
          </a:prstGeom>
        </p:spPr>
      </p:pic>
      <p:sp>
        <p:nvSpPr>
          <p:cNvPr id="16" name="Title 1">
            <a:extLst>
              <a:ext uri="{FF2B5EF4-FFF2-40B4-BE49-F238E27FC236}">
                <a16:creationId xmlns:a16="http://schemas.microsoft.com/office/drawing/2014/main" id="{1C5AC81E-940E-9E4E-8992-194F7346E97A}"/>
              </a:ext>
            </a:extLst>
          </p:cNvPr>
          <p:cNvSpPr>
            <a:spLocks noGrp="1"/>
          </p:cNvSpPr>
          <p:nvPr>
            <p:ph type="title"/>
          </p:nvPr>
        </p:nvSpPr>
        <p:spPr>
          <a:xfrm>
            <a:off x="838200" y="319722"/>
            <a:ext cx="10515600" cy="1325563"/>
          </a:xfrm>
        </p:spPr>
        <p:txBody>
          <a:bodyPr>
            <a:normAutofit/>
          </a:bodyPr>
          <a:lstStyle/>
          <a:p>
            <a:r>
              <a:rPr lang="de-DE" b="1" dirty="0">
                <a:solidFill>
                  <a:schemeClr val="bg1"/>
                </a:solidFill>
              </a:rPr>
              <a:t>Migration der Anwendung</a:t>
            </a:r>
          </a:p>
        </p:txBody>
      </p:sp>
      <p:sp>
        <p:nvSpPr>
          <p:cNvPr id="2" name="Date Placeholder 1">
            <a:extLst>
              <a:ext uri="{FF2B5EF4-FFF2-40B4-BE49-F238E27FC236}">
                <a16:creationId xmlns:a16="http://schemas.microsoft.com/office/drawing/2014/main" id="{21199F35-19F2-0C4F-9C4A-29C9240C7F49}"/>
              </a:ext>
            </a:extLst>
          </p:cNvPr>
          <p:cNvSpPr>
            <a:spLocks noGrp="1"/>
          </p:cNvSpPr>
          <p:nvPr>
            <p:ph type="dt" sz="half" idx="10"/>
          </p:nvPr>
        </p:nvSpPr>
        <p:spPr/>
        <p:txBody>
          <a:bodyPr/>
          <a:lstStyle/>
          <a:p>
            <a:fld id="{58A0F33D-D8B8-814B-BE02-9A36072813B7}" type="datetime1">
              <a:rPr lang="de-DE" smtClean="0">
                <a:solidFill>
                  <a:schemeClr val="tx1">
                    <a:lumMod val="50000"/>
                  </a:schemeClr>
                </a:solidFill>
              </a:rPr>
              <a:t>19.09.22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A0B65076-496C-DD4A-94DC-A705454A6BF0}"/>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9" name="Slide Number Placeholder 8">
            <a:extLst>
              <a:ext uri="{FF2B5EF4-FFF2-40B4-BE49-F238E27FC236}">
                <a16:creationId xmlns:a16="http://schemas.microsoft.com/office/drawing/2014/main" id="{AB40A9F7-1E3A-6A48-B647-CFADC2879CCC}"/>
              </a:ext>
            </a:extLst>
          </p:cNvPr>
          <p:cNvSpPr>
            <a:spLocks noGrp="1"/>
          </p:cNvSpPr>
          <p:nvPr>
            <p:ph type="sldNum" sz="quarter" idx="12"/>
          </p:nvPr>
        </p:nvSpPr>
        <p:spPr/>
        <p:txBody>
          <a:bodyPr/>
          <a:lstStyle/>
          <a:p>
            <a:fld id="{11A71338-8BA2-4C79-A6C5-5A8E30081D0C}" type="slidenum">
              <a:rPr lang="en-US" smtClean="0">
                <a:solidFill>
                  <a:schemeClr val="tx1"/>
                </a:solidFill>
              </a:rPr>
              <a:t>18</a:t>
            </a:fld>
            <a:endParaRPr lang="en-US" dirty="0">
              <a:solidFill>
                <a:schemeClr val="tx1"/>
              </a:solidFill>
            </a:endParaRPr>
          </a:p>
        </p:txBody>
      </p:sp>
      <p:sp>
        <p:nvSpPr>
          <p:cNvPr id="4" name="Content Placeholder 2">
            <a:extLst>
              <a:ext uri="{FF2B5EF4-FFF2-40B4-BE49-F238E27FC236}">
                <a16:creationId xmlns:a16="http://schemas.microsoft.com/office/drawing/2014/main" id="{6264C9E1-E96C-C646-B58C-156AA16EC122}"/>
              </a:ext>
            </a:extLst>
          </p:cNvPr>
          <p:cNvSpPr txBox="1">
            <a:spLocks/>
          </p:cNvSpPr>
          <p:nvPr/>
        </p:nvSpPr>
        <p:spPr>
          <a:xfrm>
            <a:off x="833745" y="2055803"/>
            <a:ext cx="6254496" cy="35377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Aufsetzen der Infrastruktur in Terraform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de-DE" dirty="0">
                <a:solidFill>
                  <a:sysClr val="windowText" lastClr="000000"/>
                </a:solidFill>
                <a:latin typeface="Calibri" panose="020F0502020204030204"/>
              </a:rPr>
              <a:t>Automatisierung mit </a:t>
            </a:r>
            <a:r>
              <a:rPr lang="de-DE" dirty="0" err="1">
                <a:solidFill>
                  <a:sysClr val="windowText" lastClr="000000"/>
                </a:solidFill>
                <a:latin typeface="Calibri" panose="020F0502020204030204"/>
              </a:rPr>
              <a:t>CodePipeline</a:t>
            </a:r>
            <a:endParaRPr lang="de-DE" dirty="0">
              <a:solidFill>
                <a:sysClr val="windowText" lastClr="000000"/>
              </a:solidFill>
              <a:latin typeface="Calibri" panose="020F0502020204030204"/>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de-DE" dirty="0">
                <a:solidFill>
                  <a:sysClr val="windowText" lastClr="000000"/>
                </a:solidFill>
                <a:latin typeface="Calibri" panose="020F0502020204030204"/>
              </a:rPr>
              <a:t>Test mit Testdaten</a:t>
            </a:r>
          </a:p>
          <a:p>
            <a:r>
              <a:rPr kumimoji="0" lang="de-DE"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Herausforderungen lokal vs. Cloud</a:t>
            </a:r>
          </a:p>
        </p:txBody>
      </p:sp>
    </p:spTree>
    <p:extLst>
      <p:ext uri="{BB962C8B-B14F-4D97-AF65-F5344CB8AC3E}">
        <p14:creationId xmlns:p14="http://schemas.microsoft.com/office/powerpoint/2010/main" val="225568386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4496BB-ABA0-1344-B944-28146FCFAD4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err="1">
                <a:solidFill>
                  <a:srgbClr val="FFFFFF"/>
                </a:solidFill>
                <a:latin typeface="+mj-lt"/>
                <a:ea typeface="+mj-ea"/>
                <a:cs typeface="+mj-cs"/>
              </a:rPr>
              <a:t>Ergebnis</a:t>
            </a:r>
            <a:r>
              <a:rPr lang="en-US" sz="6000" b="1" kern="1200" dirty="0">
                <a:solidFill>
                  <a:srgbClr val="FFFFFF"/>
                </a:solidFill>
                <a:latin typeface="+mj-lt"/>
                <a:ea typeface="+mj-ea"/>
                <a:cs typeface="+mj-cs"/>
              </a:rPr>
              <a:t> / </a:t>
            </a:r>
            <a:r>
              <a:rPr lang="en-US" sz="6000" b="1" kern="1200" dirty="0" err="1">
                <a:solidFill>
                  <a:srgbClr val="FFFFFF"/>
                </a:solidFill>
                <a:latin typeface="+mj-lt"/>
                <a:ea typeface="+mj-ea"/>
                <a:cs typeface="+mj-cs"/>
              </a:rPr>
              <a:t>Prototyp</a:t>
            </a:r>
            <a:endParaRPr lang="en-US" sz="6000" b="1" kern="1200" dirty="0">
              <a:solidFill>
                <a:srgbClr val="FFFFFF"/>
              </a:solidFill>
              <a:latin typeface="+mj-lt"/>
              <a:ea typeface="+mj-ea"/>
              <a:cs typeface="+mj-cs"/>
            </a:endParaRP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Presentation with pie chart with solid fill">
            <a:extLst>
              <a:ext uri="{FF2B5EF4-FFF2-40B4-BE49-F238E27FC236}">
                <a16:creationId xmlns:a16="http://schemas.microsoft.com/office/drawing/2014/main" id="{EFDF6A09-C594-4920-A738-E1D075C361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
        <p:nvSpPr>
          <p:cNvPr id="7" name="Date Placeholder 6">
            <a:extLst>
              <a:ext uri="{FF2B5EF4-FFF2-40B4-BE49-F238E27FC236}">
                <a16:creationId xmlns:a16="http://schemas.microsoft.com/office/drawing/2014/main" id="{859AA1A9-10A1-4A47-9379-958A99E6768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93A87784-AA74-474F-A588-CADA8B256F09}" type="datetime1">
              <a:rPr lang="de-DE" smtClean="0">
                <a:solidFill>
                  <a:prstClr val="white"/>
                </a:solidFill>
              </a:rPr>
              <a:t>19.09.22</a:t>
            </a:fld>
            <a:endParaRPr lang="en-US">
              <a:solidFill>
                <a:prstClr val="white"/>
              </a:solidFill>
            </a:endParaRPr>
          </a:p>
        </p:txBody>
      </p:sp>
      <p:sp>
        <p:nvSpPr>
          <p:cNvPr id="8" name="Footer Placeholder 7">
            <a:extLst>
              <a:ext uri="{FF2B5EF4-FFF2-40B4-BE49-F238E27FC236}">
                <a16:creationId xmlns:a16="http://schemas.microsoft.com/office/drawing/2014/main" id="{46EC4229-7A44-6A4C-AC96-155C45561FA0}"/>
              </a:ext>
            </a:extLst>
          </p:cNvPr>
          <p:cNvSpPr>
            <a:spLocks noGrp="1"/>
          </p:cNvSpPr>
          <p:nvPr>
            <p:ph type="ftr" sz="quarter" idx="11"/>
          </p:nvPr>
        </p:nvSpPr>
        <p:spPr>
          <a:xfrm>
            <a:off x="3888658" y="6356350"/>
            <a:ext cx="4414684" cy="365125"/>
          </a:xfrm>
        </p:spPr>
        <p:txBody>
          <a:bodyPr vert="horz" lIns="91440" tIns="45720" rIns="91440" bIns="45720" rtlCol="0" anchor="ctr">
            <a:normAutofit/>
          </a:bodyPr>
          <a:lstStyle/>
          <a:p>
            <a:pPr>
              <a:spcAft>
                <a:spcPts val="600"/>
              </a:spcAft>
            </a:pPr>
            <a:r>
              <a:rPr lang="en-US" kern="1200">
                <a:solidFill>
                  <a:prstClr val="white"/>
                </a:solidFill>
                <a:latin typeface="+mn-lt"/>
                <a:ea typeface="+mn-ea"/>
                <a:cs typeface="+mn-cs"/>
              </a:rPr>
              <a:t>Bela Föhrenbacher - IBM</a:t>
            </a:r>
          </a:p>
        </p:txBody>
      </p:sp>
      <p:sp>
        <p:nvSpPr>
          <p:cNvPr id="9" name="Slide Number Placeholder 8">
            <a:extLst>
              <a:ext uri="{FF2B5EF4-FFF2-40B4-BE49-F238E27FC236}">
                <a16:creationId xmlns:a16="http://schemas.microsoft.com/office/drawing/2014/main" id="{585CCD04-E00D-404C-B0CB-B32D9C82B6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1A71338-8BA2-4C79-A6C5-5A8E30081D0C}" type="slidenum">
              <a:rPr lang="en-US">
                <a:solidFill>
                  <a:prstClr val="white"/>
                </a:solidFill>
              </a:rPr>
              <a:pPr>
                <a:spcAft>
                  <a:spcPts val="600"/>
                </a:spcAft>
              </a:pPr>
              <a:t>19</a:t>
            </a:fld>
            <a:endParaRPr lang="en-US">
              <a:solidFill>
                <a:prstClr val="white"/>
              </a:solidFill>
            </a:endParaRPr>
          </a:p>
        </p:txBody>
      </p:sp>
    </p:spTree>
    <p:extLst>
      <p:ext uri="{BB962C8B-B14F-4D97-AF65-F5344CB8AC3E}">
        <p14:creationId xmlns:p14="http://schemas.microsoft.com/office/powerpoint/2010/main" val="2166243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104348CE-FBA0-0F42-8132-27A488BC332E}"/>
              </a:ext>
            </a:extLst>
          </p:cNvPr>
          <p:cNvSpPr>
            <a:spLocks noGrp="1"/>
          </p:cNvSpPr>
          <p:nvPr>
            <p:ph idx="1"/>
          </p:nvPr>
        </p:nvSpPr>
        <p:spPr>
          <a:xfrm>
            <a:off x="838200" y="1942748"/>
            <a:ext cx="6254496" cy="4078223"/>
          </a:xfrm>
        </p:spPr>
        <p:txBody>
          <a:bodyPr anchor="ctr">
            <a:normAutofit/>
          </a:bodyPr>
          <a:lstStyle/>
          <a:p>
            <a:pPr marL="514350" indent="-514350">
              <a:buFont typeface="+mj-lt"/>
              <a:buAutoNum type="arabicParenR"/>
            </a:pPr>
            <a:r>
              <a:rPr lang="de-DE" sz="2600" dirty="0">
                <a:solidFill>
                  <a:schemeClr val="bg1"/>
                </a:solidFill>
              </a:rPr>
              <a:t>Einleitung</a:t>
            </a:r>
          </a:p>
          <a:p>
            <a:pPr marL="514350" indent="-514350">
              <a:buFont typeface="+mj-lt"/>
              <a:buAutoNum type="arabicParenR"/>
            </a:pPr>
            <a:r>
              <a:rPr lang="de-DE" sz="2600" dirty="0">
                <a:solidFill>
                  <a:schemeClr val="bg1"/>
                </a:solidFill>
              </a:rPr>
              <a:t>Projektumfeld</a:t>
            </a:r>
          </a:p>
          <a:p>
            <a:pPr marL="514350" indent="-514350">
              <a:buFont typeface="+mj-lt"/>
              <a:buAutoNum type="arabicParenR"/>
            </a:pPr>
            <a:r>
              <a:rPr lang="de-DE" sz="2600" dirty="0">
                <a:solidFill>
                  <a:schemeClr val="bg1"/>
                </a:solidFill>
              </a:rPr>
              <a:t>Cloud-Native Grundlagen</a:t>
            </a:r>
          </a:p>
          <a:p>
            <a:pPr marL="514350" indent="-514350">
              <a:buFont typeface="+mj-lt"/>
              <a:buAutoNum type="arabicParenR"/>
            </a:pPr>
            <a:r>
              <a:rPr lang="de-DE" sz="2600" dirty="0">
                <a:solidFill>
                  <a:schemeClr val="bg1"/>
                </a:solidFill>
              </a:rPr>
              <a:t>Forschung</a:t>
            </a:r>
          </a:p>
          <a:p>
            <a:pPr marL="514350" indent="-514350">
              <a:buFont typeface="+mj-lt"/>
              <a:buAutoNum type="arabicParenR"/>
            </a:pPr>
            <a:r>
              <a:rPr lang="de-DE" sz="2600" dirty="0">
                <a:solidFill>
                  <a:schemeClr val="bg1"/>
                </a:solidFill>
              </a:rPr>
              <a:t>Implementierung</a:t>
            </a:r>
          </a:p>
          <a:p>
            <a:pPr marL="514350" indent="-514350">
              <a:buFont typeface="+mj-lt"/>
              <a:buAutoNum type="arabicParenR"/>
            </a:pPr>
            <a:r>
              <a:rPr lang="de-DE" sz="2600" dirty="0">
                <a:solidFill>
                  <a:schemeClr val="bg1"/>
                </a:solidFill>
              </a:rPr>
              <a:t>Ergebnis</a:t>
            </a:r>
          </a:p>
          <a:p>
            <a:pPr marL="514350" indent="-514350">
              <a:buFont typeface="+mj-lt"/>
              <a:buAutoNum type="arabicParenR"/>
            </a:pPr>
            <a:r>
              <a:rPr lang="de-DE" sz="2600" dirty="0">
                <a:solidFill>
                  <a:schemeClr val="bg1"/>
                </a:solidFill>
              </a:rPr>
              <a:t>Kritische Würdigung und Ausblick</a:t>
            </a:r>
          </a:p>
          <a:p>
            <a:pPr marL="514350" indent="-514350">
              <a:buFont typeface="+mj-lt"/>
              <a:buAutoNum type="arabicParenR"/>
            </a:pPr>
            <a:endParaRPr lang="de-DE" sz="2000" dirty="0">
              <a:solidFill>
                <a:schemeClr val="bg1"/>
              </a:solidFill>
            </a:endParaRPr>
          </a:p>
        </p:txBody>
      </p:sp>
      <p:pic>
        <p:nvPicPr>
          <p:cNvPr id="18" name="Picture 17" descr="A picture containing colorful, stationary, writing implement, child&#10;&#10;Description automatically generated">
            <a:extLst>
              <a:ext uri="{FF2B5EF4-FFF2-40B4-BE49-F238E27FC236}">
                <a16:creationId xmlns:a16="http://schemas.microsoft.com/office/drawing/2014/main" id="{E0902470-3110-4A4F-839E-E49C3DDD908B}"/>
              </a:ext>
            </a:extLst>
          </p:cNvPr>
          <p:cNvPicPr>
            <a:picLocks noChangeAspect="1"/>
          </p:cNvPicPr>
          <p:nvPr/>
        </p:nvPicPr>
        <p:blipFill rotWithShape="1">
          <a:blip r:embed="rId3">
            <a:alphaModFix amt="70000"/>
          </a:blip>
          <a:srcRect l="22737" r="35317" b="-1"/>
          <a:stretch/>
        </p:blipFill>
        <p:spPr>
          <a:xfrm>
            <a:off x="7552266" y="10"/>
            <a:ext cx="4639733" cy="6857990"/>
          </a:xfrm>
          <a:prstGeom prst="rect">
            <a:avLst/>
          </a:prstGeom>
        </p:spPr>
      </p:pic>
      <p:sp>
        <p:nvSpPr>
          <p:cNvPr id="12" name="Title 11">
            <a:extLst>
              <a:ext uri="{FF2B5EF4-FFF2-40B4-BE49-F238E27FC236}">
                <a16:creationId xmlns:a16="http://schemas.microsoft.com/office/drawing/2014/main" id="{CCB228F3-18F6-2B48-AE7E-5F3541D31FE7}"/>
              </a:ext>
            </a:extLst>
          </p:cNvPr>
          <p:cNvSpPr>
            <a:spLocks noGrp="1"/>
          </p:cNvSpPr>
          <p:nvPr>
            <p:ph type="title"/>
          </p:nvPr>
        </p:nvSpPr>
        <p:spPr/>
        <p:txBody>
          <a:bodyPr/>
          <a:lstStyle/>
          <a:p>
            <a:r>
              <a:rPr lang="de-DE" b="1" dirty="0">
                <a:solidFill>
                  <a:schemeClr val="bg1"/>
                </a:solidFill>
              </a:rPr>
              <a:t>Agenda</a:t>
            </a:r>
          </a:p>
        </p:txBody>
      </p:sp>
      <p:sp>
        <p:nvSpPr>
          <p:cNvPr id="2" name="Date Placeholder 1">
            <a:extLst>
              <a:ext uri="{FF2B5EF4-FFF2-40B4-BE49-F238E27FC236}">
                <a16:creationId xmlns:a16="http://schemas.microsoft.com/office/drawing/2014/main" id="{966CF8C9-6299-144E-A56C-D17AFB62888B}"/>
              </a:ext>
            </a:extLst>
          </p:cNvPr>
          <p:cNvSpPr>
            <a:spLocks noGrp="1"/>
          </p:cNvSpPr>
          <p:nvPr>
            <p:ph type="dt" sz="half" idx="10"/>
          </p:nvPr>
        </p:nvSpPr>
        <p:spPr/>
        <p:txBody>
          <a:bodyPr/>
          <a:lstStyle/>
          <a:p>
            <a:fld id="{FBE1D69A-D85F-8140-BA9B-AD4E772F557C}" type="datetime1">
              <a:rPr lang="de-DE" smtClean="0">
                <a:solidFill>
                  <a:schemeClr val="tx1">
                    <a:lumMod val="50000"/>
                  </a:schemeClr>
                </a:solidFill>
              </a:rPr>
              <a:t>19.09.22</a:t>
            </a:fld>
            <a:endParaRPr lang="en-US" dirty="0">
              <a:solidFill>
                <a:schemeClr val="tx1">
                  <a:lumMod val="50000"/>
                </a:schemeClr>
              </a:solidFill>
            </a:endParaRPr>
          </a:p>
        </p:txBody>
      </p:sp>
      <p:sp>
        <p:nvSpPr>
          <p:cNvPr id="3" name="Footer Placeholder 2">
            <a:extLst>
              <a:ext uri="{FF2B5EF4-FFF2-40B4-BE49-F238E27FC236}">
                <a16:creationId xmlns:a16="http://schemas.microsoft.com/office/drawing/2014/main" id="{55242184-97DD-9E40-8B0C-BC0BCB2B3E65}"/>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7" name="Slide Number Placeholder 6">
            <a:extLst>
              <a:ext uri="{FF2B5EF4-FFF2-40B4-BE49-F238E27FC236}">
                <a16:creationId xmlns:a16="http://schemas.microsoft.com/office/drawing/2014/main" id="{029F8B9E-8BE5-2742-B6FB-A80B1C982119}"/>
              </a:ext>
            </a:extLst>
          </p:cNvPr>
          <p:cNvSpPr>
            <a:spLocks noGrp="1"/>
          </p:cNvSpPr>
          <p:nvPr>
            <p:ph type="sldNum" sz="quarter" idx="12"/>
          </p:nvPr>
        </p:nvSpPr>
        <p:spPr/>
        <p:txBody>
          <a:bodyPr/>
          <a:lstStyle/>
          <a:p>
            <a:fld id="{11A71338-8BA2-4C79-A6C5-5A8E30081D0C}" type="slidenum">
              <a:rPr lang="en-US" smtClean="0">
                <a:solidFill>
                  <a:schemeClr val="tx1">
                    <a:lumMod val="50000"/>
                  </a:schemeClr>
                </a:solidFill>
              </a:rPr>
              <a:t>2</a:t>
            </a:fld>
            <a:endParaRPr lang="en-US" dirty="0">
              <a:solidFill>
                <a:schemeClr val="tx1">
                  <a:lumMod val="50000"/>
                </a:schemeClr>
              </a:solidFill>
            </a:endParaRPr>
          </a:p>
        </p:txBody>
      </p:sp>
    </p:spTree>
    <p:extLst>
      <p:ext uri="{BB962C8B-B14F-4D97-AF65-F5344CB8AC3E}">
        <p14:creationId xmlns:p14="http://schemas.microsoft.com/office/powerpoint/2010/main" val="40213842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4FC0230-B251-EF85-AE48-27FC4E6C2F41}"/>
              </a:ext>
            </a:extLst>
          </p:cNvPr>
          <p:cNvSpPr>
            <a:spLocks noGrp="1"/>
          </p:cNvSpPr>
          <p:nvPr>
            <p:ph type="dt" sz="half" idx="10"/>
          </p:nvPr>
        </p:nvSpPr>
        <p:spPr/>
        <p:txBody>
          <a:bodyPr/>
          <a:lstStyle/>
          <a:p>
            <a:fld id="{D9897A6C-4C95-A849-8DC5-8D6EE340DD47}" type="datetime1">
              <a:rPr lang="de-DE" smtClean="0"/>
              <a:t>19.09.22</a:t>
            </a:fld>
            <a:endParaRPr lang="en-US"/>
          </a:p>
        </p:txBody>
      </p:sp>
      <p:sp>
        <p:nvSpPr>
          <p:cNvPr id="5" name="Footer Placeholder 4">
            <a:extLst>
              <a:ext uri="{FF2B5EF4-FFF2-40B4-BE49-F238E27FC236}">
                <a16:creationId xmlns:a16="http://schemas.microsoft.com/office/drawing/2014/main" id="{5F35B529-698D-177C-6B13-94093B07C2BA}"/>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AE43D539-AE7D-AE9B-431D-8D98AA5B61CF}"/>
              </a:ext>
            </a:extLst>
          </p:cNvPr>
          <p:cNvSpPr>
            <a:spLocks noGrp="1"/>
          </p:cNvSpPr>
          <p:nvPr>
            <p:ph type="sldNum" sz="quarter" idx="12"/>
          </p:nvPr>
        </p:nvSpPr>
        <p:spPr/>
        <p:txBody>
          <a:bodyPr/>
          <a:lstStyle/>
          <a:p>
            <a:fld id="{11A71338-8BA2-4C79-A6C5-5A8E30081D0C}" type="slidenum">
              <a:rPr lang="en-US" smtClean="0"/>
              <a:t>20</a:t>
            </a:fld>
            <a:endParaRPr lang="en-US"/>
          </a:p>
        </p:txBody>
      </p:sp>
      <p:pic>
        <p:nvPicPr>
          <p:cNvPr id="8" name="Picture 7">
            <a:extLst>
              <a:ext uri="{FF2B5EF4-FFF2-40B4-BE49-F238E27FC236}">
                <a16:creationId xmlns:a16="http://schemas.microsoft.com/office/drawing/2014/main" id="{3B795480-7174-2620-6FE8-9FCC7E245003}"/>
              </a:ext>
            </a:extLst>
          </p:cNvPr>
          <p:cNvPicPr>
            <a:picLocks noChangeAspect="1"/>
          </p:cNvPicPr>
          <p:nvPr/>
        </p:nvPicPr>
        <p:blipFill>
          <a:blip r:embed="rId3"/>
          <a:stretch>
            <a:fillRect/>
          </a:stretch>
        </p:blipFill>
        <p:spPr>
          <a:xfrm>
            <a:off x="558493" y="1000933"/>
            <a:ext cx="2561933" cy="5297557"/>
          </a:xfrm>
          <a:prstGeom prst="rect">
            <a:avLst/>
          </a:prstGeom>
        </p:spPr>
      </p:pic>
      <p:pic>
        <p:nvPicPr>
          <p:cNvPr id="10" name="Picture 9">
            <a:extLst>
              <a:ext uri="{FF2B5EF4-FFF2-40B4-BE49-F238E27FC236}">
                <a16:creationId xmlns:a16="http://schemas.microsoft.com/office/drawing/2014/main" id="{E9FDA9F6-7747-D9DB-07F1-EFCC94E08388}"/>
              </a:ext>
            </a:extLst>
          </p:cNvPr>
          <p:cNvPicPr>
            <a:picLocks noChangeAspect="1"/>
          </p:cNvPicPr>
          <p:nvPr/>
        </p:nvPicPr>
        <p:blipFill>
          <a:blip r:embed="rId4"/>
          <a:stretch>
            <a:fillRect/>
          </a:stretch>
        </p:blipFill>
        <p:spPr>
          <a:xfrm>
            <a:off x="4811318" y="1000933"/>
            <a:ext cx="6684164" cy="1768911"/>
          </a:xfrm>
          <a:prstGeom prst="rect">
            <a:avLst/>
          </a:prstGeom>
        </p:spPr>
      </p:pic>
      <p:pic>
        <p:nvPicPr>
          <p:cNvPr id="12" name="Picture 11">
            <a:extLst>
              <a:ext uri="{FF2B5EF4-FFF2-40B4-BE49-F238E27FC236}">
                <a16:creationId xmlns:a16="http://schemas.microsoft.com/office/drawing/2014/main" id="{13726FEC-5A1D-A2AF-788B-55AC75F0ADE0}"/>
              </a:ext>
            </a:extLst>
          </p:cNvPr>
          <p:cNvPicPr>
            <a:picLocks noChangeAspect="1"/>
          </p:cNvPicPr>
          <p:nvPr/>
        </p:nvPicPr>
        <p:blipFill>
          <a:blip r:embed="rId5"/>
          <a:stretch>
            <a:fillRect/>
          </a:stretch>
        </p:blipFill>
        <p:spPr>
          <a:xfrm>
            <a:off x="3862782" y="4101390"/>
            <a:ext cx="7632700" cy="2197100"/>
          </a:xfrm>
          <a:prstGeom prst="rect">
            <a:avLst/>
          </a:prstGeom>
        </p:spPr>
      </p:pic>
      <p:sp>
        <p:nvSpPr>
          <p:cNvPr id="13" name="TextBox 12">
            <a:extLst>
              <a:ext uri="{FF2B5EF4-FFF2-40B4-BE49-F238E27FC236}">
                <a16:creationId xmlns:a16="http://schemas.microsoft.com/office/drawing/2014/main" id="{193F5D86-AB8B-8F3E-BAD3-6FA561495E05}"/>
              </a:ext>
            </a:extLst>
          </p:cNvPr>
          <p:cNvSpPr txBox="1"/>
          <p:nvPr/>
        </p:nvSpPr>
        <p:spPr>
          <a:xfrm>
            <a:off x="558493" y="367357"/>
            <a:ext cx="2804101" cy="646331"/>
          </a:xfrm>
          <a:prstGeom prst="rect">
            <a:avLst/>
          </a:prstGeom>
          <a:noFill/>
        </p:spPr>
        <p:txBody>
          <a:bodyPr wrap="none" rtlCol="0">
            <a:spAutoFit/>
          </a:bodyPr>
          <a:lstStyle/>
          <a:p>
            <a:r>
              <a:rPr lang="en-DE" dirty="0"/>
              <a:t>Pipeline nach erfolgreichem</a:t>
            </a:r>
          </a:p>
          <a:p>
            <a:r>
              <a:rPr lang="en-DE" dirty="0"/>
              <a:t>Deployment</a:t>
            </a:r>
          </a:p>
        </p:txBody>
      </p:sp>
      <p:sp>
        <p:nvSpPr>
          <p:cNvPr id="14" name="TextBox 13">
            <a:extLst>
              <a:ext uri="{FF2B5EF4-FFF2-40B4-BE49-F238E27FC236}">
                <a16:creationId xmlns:a16="http://schemas.microsoft.com/office/drawing/2014/main" id="{02CB64D4-0ABE-503A-9298-F7E5023FC710}"/>
              </a:ext>
            </a:extLst>
          </p:cNvPr>
          <p:cNvSpPr txBox="1"/>
          <p:nvPr/>
        </p:nvSpPr>
        <p:spPr>
          <a:xfrm>
            <a:off x="4811318" y="631601"/>
            <a:ext cx="1586460" cy="369332"/>
          </a:xfrm>
          <a:prstGeom prst="rect">
            <a:avLst/>
          </a:prstGeom>
          <a:noFill/>
        </p:spPr>
        <p:txBody>
          <a:bodyPr wrap="none" rtlCol="0">
            <a:spAutoFit/>
          </a:bodyPr>
          <a:lstStyle/>
          <a:p>
            <a:r>
              <a:rPr lang="en-DE" dirty="0"/>
              <a:t>3 Tasks parallel</a:t>
            </a:r>
          </a:p>
        </p:txBody>
      </p:sp>
      <p:sp>
        <p:nvSpPr>
          <p:cNvPr id="15" name="TextBox 14">
            <a:extLst>
              <a:ext uri="{FF2B5EF4-FFF2-40B4-BE49-F238E27FC236}">
                <a16:creationId xmlns:a16="http://schemas.microsoft.com/office/drawing/2014/main" id="{9555065E-2EDF-7F95-6635-09D51B24735C}"/>
              </a:ext>
            </a:extLst>
          </p:cNvPr>
          <p:cNvSpPr txBox="1"/>
          <p:nvPr/>
        </p:nvSpPr>
        <p:spPr>
          <a:xfrm>
            <a:off x="3862782" y="3732058"/>
            <a:ext cx="2862643" cy="369332"/>
          </a:xfrm>
          <a:prstGeom prst="rect">
            <a:avLst/>
          </a:prstGeom>
          <a:noFill/>
        </p:spPr>
        <p:txBody>
          <a:bodyPr wrap="none" rtlCol="0">
            <a:spAutoFit/>
          </a:bodyPr>
          <a:lstStyle/>
          <a:p>
            <a:r>
              <a:rPr lang="en-DE" dirty="0"/>
              <a:t>Update in BOX, nach API Call</a:t>
            </a:r>
          </a:p>
        </p:txBody>
      </p:sp>
      <p:sp>
        <p:nvSpPr>
          <p:cNvPr id="2" name="Right Arrow 1">
            <a:extLst>
              <a:ext uri="{FF2B5EF4-FFF2-40B4-BE49-F238E27FC236}">
                <a16:creationId xmlns:a16="http://schemas.microsoft.com/office/drawing/2014/main" id="{DE00EA38-B1B9-ABFB-6A73-9EFE468B1494}"/>
              </a:ext>
            </a:extLst>
          </p:cNvPr>
          <p:cNvSpPr/>
          <p:nvPr/>
        </p:nvSpPr>
        <p:spPr>
          <a:xfrm>
            <a:off x="3235502" y="1778995"/>
            <a:ext cx="1460740" cy="21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ight Arrow 2">
            <a:extLst>
              <a:ext uri="{FF2B5EF4-FFF2-40B4-BE49-F238E27FC236}">
                <a16:creationId xmlns:a16="http://schemas.microsoft.com/office/drawing/2014/main" id="{8787FBE4-2938-4483-D67C-738E40F4191B}"/>
              </a:ext>
            </a:extLst>
          </p:cNvPr>
          <p:cNvSpPr/>
          <p:nvPr/>
        </p:nvSpPr>
        <p:spPr>
          <a:xfrm rot="5400000">
            <a:off x="7611396" y="3189062"/>
            <a:ext cx="708513" cy="21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305754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Close up of colourful toy blocks">
            <a:extLst>
              <a:ext uri="{FF2B5EF4-FFF2-40B4-BE49-F238E27FC236}">
                <a16:creationId xmlns:a16="http://schemas.microsoft.com/office/drawing/2014/main" id="{19DE7789-6D6D-9342-8871-2C6764006B59}"/>
              </a:ext>
            </a:extLst>
          </p:cNvPr>
          <p:cNvPicPr>
            <a:picLocks noChangeAspect="1"/>
          </p:cNvPicPr>
          <p:nvPr/>
        </p:nvPicPr>
        <p:blipFill>
          <a:blip r:embed="rId3">
            <a:alphaModFix amt="70000"/>
          </a:blip>
          <a:srcRect l="27449" r="27449"/>
          <a:stretch/>
        </p:blipFill>
        <p:spPr>
          <a:xfrm>
            <a:off x="7552267" y="10"/>
            <a:ext cx="4639733" cy="6857990"/>
          </a:xfrm>
          <a:prstGeom prst="rect">
            <a:avLst/>
          </a:prstGeom>
        </p:spPr>
      </p:pic>
      <p:sp>
        <p:nvSpPr>
          <p:cNvPr id="16" name="Title 1">
            <a:extLst>
              <a:ext uri="{FF2B5EF4-FFF2-40B4-BE49-F238E27FC236}">
                <a16:creationId xmlns:a16="http://schemas.microsoft.com/office/drawing/2014/main" id="{1C5AC81E-940E-9E4E-8992-194F7346E97A}"/>
              </a:ext>
            </a:extLst>
          </p:cNvPr>
          <p:cNvSpPr>
            <a:spLocks noGrp="1"/>
          </p:cNvSpPr>
          <p:nvPr>
            <p:ph type="title"/>
          </p:nvPr>
        </p:nvSpPr>
        <p:spPr>
          <a:xfrm>
            <a:off x="838200" y="319722"/>
            <a:ext cx="10515600" cy="1325563"/>
          </a:xfrm>
        </p:spPr>
        <p:txBody>
          <a:bodyPr>
            <a:normAutofit/>
          </a:bodyPr>
          <a:lstStyle/>
          <a:p>
            <a:r>
              <a:rPr lang="de-DE" b="1" dirty="0">
                <a:solidFill>
                  <a:schemeClr val="bg1"/>
                </a:solidFill>
              </a:rPr>
              <a:t>Ergebnis</a:t>
            </a:r>
          </a:p>
        </p:txBody>
      </p:sp>
      <p:sp>
        <p:nvSpPr>
          <p:cNvPr id="2" name="Date Placeholder 1">
            <a:extLst>
              <a:ext uri="{FF2B5EF4-FFF2-40B4-BE49-F238E27FC236}">
                <a16:creationId xmlns:a16="http://schemas.microsoft.com/office/drawing/2014/main" id="{21199F35-19F2-0C4F-9C4A-29C9240C7F49}"/>
              </a:ext>
            </a:extLst>
          </p:cNvPr>
          <p:cNvSpPr>
            <a:spLocks noGrp="1"/>
          </p:cNvSpPr>
          <p:nvPr>
            <p:ph type="dt" sz="half" idx="10"/>
          </p:nvPr>
        </p:nvSpPr>
        <p:spPr/>
        <p:txBody>
          <a:bodyPr/>
          <a:lstStyle/>
          <a:p>
            <a:fld id="{58A0F33D-D8B8-814B-BE02-9A36072813B7}" type="datetime1">
              <a:rPr lang="de-DE" smtClean="0">
                <a:solidFill>
                  <a:schemeClr val="tx1">
                    <a:lumMod val="50000"/>
                  </a:schemeClr>
                </a:solidFill>
              </a:rPr>
              <a:t>19.09.22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A0B65076-496C-DD4A-94DC-A705454A6BF0}"/>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9" name="Slide Number Placeholder 8">
            <a:extLst>
              <a:ext uri="{FF2B5EF4-FFF2-40B4-BE49-F238E27FC236}">
                <a16:creationId xmlns:a16="http://schemas.microsoft.com/office/drawing/2014/main" id="{AB40A9F7-1E3A-6A48-B647-CFADC2879CCC}"/>
              </a:ext>
            </a:extLst>
          </p:cNvPr>
          <p:cNvSpPr>
            <a:spLocks noGrp="1"/>
          </p:cNvSpPr>
          <p:nvPr>
            <p:ph type="sldNum" sz="quarter" idx="12"/>
          </p:nvPr>
        </p:nvSpPr>
        <p:spPr/>
        <p:txBody>
          <a:bodyPr/>
          <a:lstStyle/>
          <a:p>
            <a:fld id="{11A71338-8BA2-4C79-A6C5-5A8E30081D0C}" type="slidenum">
              <a:rPr lang="en-US" smtClean="0">
                <a:solidFill>
                  <a:schemeClr val="tx2">
                    <a:lumMod val="75000"/>
                  </a:schemeClr>
                </a:solidFill>
              </a:rPr>
              <a:t>21</a:t>
            </a:fld>
            <a:endParaRPr lang="en-US" dirty="0">
              <a:solidFill>
                <a:schemeClr val="tx2">
                  <a:lumMod val="75000"/>
                </a:schemeClr>
              </a:solidFill>
            </a:endParaRPr>
          </a:p>
        </p:txBody>
      </p:sp>
      <p:sp>
        <p:nvSpPr>
          <p:cNvPr id="4" name="Content Placeholder 2">
            <a:extLst>
              <a:ext uri="{FF2B5EF4-FFF2-40B4-BE49-F238E27FC236}">
                <a16:creationId xmlns:a16="http://schemas.microsoft.com/office/drawing/2014/main" id="{6264C9E1-E96C-C646-B58C-156AA16EC122}"/>
              </a:ext>
            </a:extLst>
          </p:cNvPr>
          <p:cNvSpPr txBox="1">
            <a:spLocks/>
          </p:cNvSpPr>
          <p:nvPr/>
        </p:nvSpPr>
        <p:spPr>
          <a:xfrm>
            <a:off x="833745" y="2055803"/>
            <a:ext cx="6254496" cy="3537714"/>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solidFill>
                  <a:schemeClr val="bg1"/>
                </a:solidFill>
              </a:rPr>
              <a:t>Technische Realisierung unproblematisch</a:t>
            </a:r>
          </a:p>
          <a:p>
            <a:pPr lvl="1"/>
            <a:r>
              <a:rPr lang="de-DE" dirty="0">
                <a:solidFill>
                  <a:schemeClr val="bg1"/>
                </a:solidFill>
              </a:rPr>
              <a:t>Entwicklungsaufwand</a:t>
            </a:r>
          </a:p>
          <a:p>
            <a:pPr lvl="1"/>
            <a:r>
              <a:rPr lang="de-DE" dirty="0">
                <a:solidFill>
                  <a:schemeClr val="bg1"/>
                </a:solidFill>
              </a:rPr>
              <a:t>Qualitätssicherung</a:t>
            </a:r>
          </a:p>
          <a:p>
            <a:r>
              <a:rPr lang="de-DE" dirty="0">
                <a:solidFill>
                  <a:schemeClr val="bg1"/>
                </a:solidFill>
              </a:rPr>
              <a:t>Zeitersparnis in Ausführung eher gering</a:t>
            </a:r>
          </a:p>
          <a:p>
            <a:r>
              <a:rPr lang="de-DE" dirty="0">
                <a:solidFill>
                  <a:schemeClr val="bg1"/>
                </a:solidFill>
              </a:rPr>
              <a:t>Schnelle Bereitstellung, Skalierbarkeit und Mehrbenutzerfähigkeit</a:t>
            </a:r>
          </a:p>
          <a:p>
            <a:pPr lvl="1"/>
            <a:r>
              <a:rPr lang="de-DE" dirty="0">
                <a:solidFill>
                  <a:schemeClr val="bg1"/>
                </a:solidFill>
              </a:rPr>
              <a:t>Cloud-Native</a:t>
            </a:r>
          </a:p>
          <a:p>
            <a:r>
              <a:rPr lang="de-DE" dirty="0">
                <a:solidFill>
                  <a:schemeClr val="bg1"/>
                </a:solidFill>
              </a:rPr>
              <a:t>Sicherheit in Public Cloud fragwürdig</a:t>
            </a:r>
          </a:p>
          <a:p>
            <a:r>
              <a:rPr lang="de-DE" dirty="0">
                <a:solidFill>
                  <a:schemeClr val="bg1"/>
                </a:solidFill>
              </a:rPr>
              <a:t>Finanzielle Vorteile erst bei mehr als 400 Benutzern</a:t>
            </a:r>
          </a:p>
        </p:txBody>
      </p:sp>
    </p:spTree>
    <p:extLst>
      <p:ext uri="{BB962C8B-B14F-4D97-AF65-F5344CB8AC3E}">
        <p14:creationId xmlns:p14="http://schemas.microsoft.com/office/powerpoint/2010/main" val="69325822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4496BB-ABA0-1344-B944-28146FCFAD4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err="1">
                <a:solidFill>
                  <a:srgbClr val="FFFFFF"/>
                </a:solidFill>
                <a:latin typeface="+mj-lt"/>
                <a:ea typeface="+mj-ea"/>
                <a:cs typeface="+mj-cs"/>
              </a:rPr>
              <a:t>Kritisch</a:t>
            </a:r>
            <a:r>
              <a:rPr lang="en-US" sz="6000" b="1" dirty="0" err="1">
                <a:solidFill>
                  <a:srgbClr val="FFFFFF"/>
                </a:solidFill>
              </a:rPr>
              <a:t>e</a:t>
            </a:r>
            <a:r>
              <a:rPr lang="en-US" sz="6000" b="1" dirty="0">
                <a:solidFill>
                  <a:srgbClr val="FFFFFF"/>
                </a:solidFill>
              </a:rPr>
              <a:t> </a:t>
            </a:r>
            <a:r>
              <a:rPr lang="en-US" sz="6000" b="1" dirty="0" err="1">
                <a:solidFill>
                  <a:srgbClr val="FFFFFF"/>
                </a:solidFill>
              </a:rPr>
              <a:t>Würdigung</a:t>
            </a:r>
            <a:r>
              <a:rPr lang="en-US" sz="6000" b="1" kern="1200" dirty="0">
                <a:solidFill>
                  <a:srgbClr val="FFFFFF"/>
                </a:solidFill>
                <a:latin typeface="+mj-lt"/>
                <a:ea typeface="+mj-ea"/>
                <a:cs typeface="+mj-cs"/>
              </a:rPr>
              <a:t> </a:t>
            </a:r>
            <a:r>
              <a:rPr lang="en-US" sz="6000" b="1" dirty="0">
                <a:solidFill>
                  <a:srgbClr val="FFFFFF"/>
                </a:solidFill>
              </a:rPr>
              <a:t>&amp;</a:t>
            </a:r>
            <a:r>
              <a:rPr lang="en-US" sz="6000" b="1" kern="1200" dirty="0">
                <a:solidFill>
                  <a:srgbClr val="FFFFFF"/>
                </a:solidFill>
                <a:latin typeface="+mj-lt"/>
                <a:ea typeface="+mj-ea"/>
                <a:cs typeface="+mj-cs"/>
              </a:rPr>
              <a:t> </a:t>
            </a:r>
            <a:r>
              <a:rPr lang="en-US" sz="6000" b="1" kern="1200" dirty="0" err="1">
                <a:solidFill>
                  <a:srgbClr val="FFFFFF"/>
                </a:solidFill>
                <a:latin typeface="+mj-lt"/>
                <a:ea typeface="+mj-ea"/>
                <a:cs typeface="+mj-cs"/>
              </a:rPr>
              <a:t>Ausblick</a:t>
            </a:r>
            <a:endParaRPr lang="en-US" sz="6000" b="1" kern="1200" dirty="0">
              <a:solidFill>
                <a:srgbClr val="FFFFFF"/>
              </a:solidFill>
              <a:latin typeface="+mj-lt"/>
              <a:ea typeface="+mj-ea"/>
              <a:cs typeface="+mj-cs"/>
            </a:endParaRP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uture with solid fill">
            <a:extLst>
              <a:ext uri="{FF2B5EF4-FFF2-40B4-BE49-F238E27FC236}">
                <a16:creationId xmlns:a16="http://schemas.microsoft.com/office/drawing/2014/main" id="{EFDF6A09-C594-4920-A738-E1D075C361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
        <p:nvSpPr>
          <p:cNvPr id="7" name="Date Placeholder 6">
            <a:extLst>
              <a:ext uri="{FF2B5EF4-FFF2-40B4-BE49-F238E27FC236}">
                <a16:creationId xmlns:a16="http://schemas.microsoft.com/office/drawing/2014/main" id="{859AA1A9-10A1-4A47-9379-958A99E6768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DB57719-6330-7C4C-8209-367D485B44DF}" type="datetime1">
              <a:rPr lang="de-DE" smtClean="0">
                <a:solidFill>
                  <a:prstClr val="white"/>
                </a:solidFill>
              </a:rPr>
              <a:t>19.09.22</a:t>
            </a:fld>
            <a:endParaRPr lang="en-US">
              <a:solidFill>
                <a:prstClr val="white"/>
              </a:solidFill>
            </a:endParaRPr>
          </a:p>
        </p:txBody>
      </p:sp>
      <p:sp>
        <p:nvSpPr>
          <p:cNvPr id="8" name="Footer Placeholder 7">
            <a:extLst>
              <a:ext uri="{FF2B5EF4-FFF2-40B4-BE49-F238E27FC236}">
                <a16:creationId xmlns:a16="http://schemas.microsoft.com/office/drawing/2014/main" id="{46EC4229-7A44-6A4C-AC96-155C45561FA0}"/>
              </a:ext>
            </a:extLst>
          </p:cNvPr>
          <p:cNvSpPr>
            <a:spLocks noGrp="1"/>
          </p:cNvSpPr>
          <p:nvPr>
            <p:ph type="ftr" sz="quarter" idx="11"/>
          </p:nvPr>
        </p:nvSpPr>
        <p:spPr>
          <a:xfrm>
            <a:off x="3888658" y="6356350"/>
            <a:ext cx="4414684" cy="365125"/>
          </a:xfrm>
        </p:spPr>
        <p:txBody>
          <a:bodyPr vert="horz" lIns="91440" tIns="45720" rIns="91440" bIns="45720" rtlCol="0" anchor="ctr">
            <a:normAutofit/>
          </a:bodyPr>
          <a:lstStyle/>
          <a:p>
            <a:pPr>
              <a:spcAft>
                <a:spcPts val="600"/>
              </a:spcAft>
            </a:pPr>
            <a:r>
              <a:rPr lang="en-US" kern="1200">
                <a:solidFill>
                  <a:prstClr val="white"/>
                </a:solidFill>
                <a:latin typeface="+mn-lt"/>
                <a:ea typeface="+mn-ea"/>
                <a:cs typeface="+mn-cs"/>
              </a:rPr>
              <a:t>Bela Föhrenbacher - IBM</a:t>
            </a:r>
          </a:p>
        </p:txBody>
      </p:sp>
      <p:sp>
        <p:nvSpPr>
          <p:cNvPr id="9" name="Slide Number Placeholder 8">
            <a:extLst>
              <a:ext uri="{FF2B5EF4-FFF2-40B4-BE49-F238E27FC236}">
                <a16:creationId xmlns:a16="http://schemas.microsoft.com/office/drawing/2014/main" id="{585CCD04-E00D-404C-B0CB-B32D9C82B6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1A71338-8BA2-4C79-A6C5-5A8E30081D0C}" type="slidenum">
              <a:rPr lang="en-US">
                <a:solidFill>
                  <a:prstClr val="white"/>
                </a:solidFill>
              </a:rPr>
              <a:pPr>
                <a:spcAft>
                  <a:spcPts val="600"/>
                </a:spcAft>
              </a:pPr>
              <a:t>22</a:t>
            </a:fld>
            <a:endParaRPr lang="en-US">
              <a:solidFill>
                <a:prstClr val="white"/>
              </a:solidFill>
            </a:endParaRPr>
          </a:p>
        </p:txBody>
      </p:sp>
    </p:spTree>
    <p:extLst>
      <p:ext uri="{BB962C8B-B14F-4D97-AF65-F5344CB8AC3E}">
        <p14:creationId xmlns:p14="http://schemas.microsoft.com/office/powerpoint/2010/main" val="2880535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robot with a face">
            <a:extLst>
              <a:ext uri="{FF2B5EF4-FFF2-40B4-BE49-F238E27FC236}">
                <a16:creationId xmlns:a16="http://schemas.microsoft.com/office/drawing/2014/main" id="{19DE7789-6D6D-9342-8871-2C6764006B59}"/>
              </a:ext>
            </a:extLst>
          </p:cNvPr>
          <p:cNvPicPr>
            <a:picLocks noChangeAspect="1"/>
          </p:cNvPicPr>
          <p:nvPr/>
        </p:nvPicPr>
        <p:blipFill>
          <a:blip r:embed="rId3">
            <a:alphaModFix amt="70000"/>
          </a:blip>
          <a:srcRect l="26321" r="26321"/>
          <a:stretch/>
        </p:blipFill>
        <p:spPr>
          <a:xfrm>
            <a:off x="7552267" y="10"/>
            <a:ext cx="4639733" cy="6857990"/>
          </a:xfrm>
          <a:prstGeom prst="rect">
            <a:avLst/>
          </a:prstGeom>
        </p:spPr>
      </p:pic>
      <p:sp>
        <p:nvSpPr>
          <p:cNvPr id="16" name="Title 1">
            <a:extLst>
              <a:ext uri="{FF2B5EF4-FFF2-40B4-BE49-F238E27FC236}">
                <a16:creationId xmlns:a16="http://schemas.microsoft.com/office/drawing/2014/main" id="{1C5AC81E-940E-9E4E-8992-194F7346E97A}"/>
              </a:ext>
            </a:extLst>
          </p:cNvPr>
          <p:cNvSpPr>
            <a:spLocks noGrp="1"/>
          </p:cNvSpPr>
          <p:nvPr>
            <p:ph type="title"/>
          </p:nvPr>
        </p:nvSpPr>
        <p:spPr>
          <a:xfrm>
            <a:off x="838200" y="319722"/>
            <a:ext cx="10515600" cy="1325563"/>
          </a:xfrm>
        </p:spPr>
        <p:txBody>
          <a:bodyPr>
            <a:normAutofit/>
          </a:bodyPr>
          <a:lstStyle/>
          <a:p>
            <a:r>
              <a:rPr kumimoji="0" lang="de-DE" sz="4400" b="1" i="0" u="none" strike="noStrike" kern="1200" cap="none" spc="0" normalizeH="0" baseline="0" noProof="0" dirty="0">
                <a:ln>
                  <a:noFill/>
                </a:ln>
                <a:solidFill>
                  <a:prstClr val="black"/>
                </a:solidFill>
                <a:effectLst/>
                <a:uLnTx/>
                <a:uFillTx/>
                <a:latin typeface="Calibri Light" panose="020F0302020204030204"/>
                <a:ea typeface="+mj-ea"/>
                <a:cs typeface="+mj-cs"/>
              </a:rPr>
              <a:t>Kritische Würdigung</a:t>
            </a:r>
            <a:endParaRPr lang="de-DE" b="1" dirty="0">
              <a:solidFill>
                <a:schemeClr val="bg1"/>
              </a:solidFill>
            </a:endParaRPr>
          </a:p>
        </p:txBody>
      </p:sp>
      <p:sp>
        <p:nvSpPr>
          <p:cNvPr id="2" name="Date Placeholder 1">
            <a:extLst>
              <a:ext uri="{FF2B5EF4-FFF2-40B4-BE49-F238E27FC236}">
                <a16:creationId xmlns:a16="http://schemas.microsoft.com/office/drawing/2014/main" id="{21199F35-19F2-0C4F-9C4A-29C9240C7F49}"/>
              </a:ext>
            </a:extLst>
          </p:cNvPr>
          <p:cNvSpPr>
            <a:spLocks noGrp="1"/>
          </p:cNvSpPr>
          <p:nvPr>
            <p:ph type="dt" sz="half" idx="10"/>
          </p:nvPr>
        </p:nvSpPr>
        <p:spPr/>
        <p:txBody>
          <a:bodyPr/>
          <a:lstStyle/>
          <a:p>
            <a:fld id="{58A0F33D-D8B8-814B-BE02-9A36072813B7}" type="datetime1">
              <a:rPr lang="de-DE" smtClean="0">
                <a:solidFill>
                  <a:schemeClr val="tx1">
                    <a:lumMod val="50000"/>
                  </a:schemeClr>
                </a:solidFill>
              </a:rPr>
              <a:t>19.09.22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A0B65076-496C-DD4A-94DC-A705454A6BF0}"/>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9" name="Slide Number Placeholder 8">
            <a:extLst>
              <a:ext uri="{FF2B5EF4-FFF2-40B4-BE49-F238E27FC236}">
                <a16:creationId xmlns:a16="http://schemas.microsoft.com/office/drawing/2014/main" id="{AB40A9F7-1E3A-6A48-B647-CFADC2879CCC}"/>
              </a:ext>
            </a:extLst>
          </p:cNvPr>
          <p:cNvSpPr>
            <a:spLocks noGrp="1"/>
          </p:cNvSpPr>
          <p:nvPr>
            <p:ph type="sldNum" sz="quarter" idx="12"/>
          </p:nvPr>
        </p:nvSpPr>
        <p:spPr/>
        <p:txBody>
          <a:bodyPr/>
          <a:lstStyle/>
          <a:p>
            <a:fld id="{11A71338-8BA2-4C79-A6C5-5A8E30081D0C}" type="slidenum">
              <a:rPr lang="en-US" smtClean="0">
                <a:solidFill>
                  <a:schemeClr val="tx2">
                    <a:lumMod val="75000"/>
                  </a:schemeClr>
                </a:solidFill>
              </a:rPr>
              <a:t>23</a:t>
            </a:fld>
            <a:endParaRPr lang="en-US" dirty="0">
              <a:solidFill>
                <a:schemeClr val="tx2">
                  <a:lumMod val="75000"/>
                </a:schemeClr>
              </a:solidFill>
            </a:endParaRPr>
          </a:p>
        </p:txBody>
      </p:sp>
      <p:graphicFrame>
        <p:nvGraphicFramePr>
          <p:cNvPr id="3" name="Content Placeholder 2">
            <a:extLst>
              <a:ext uri="{FF2B5EF4-FFF2-40B4-BE49-F238E27FC236}">
                <a16:creationId xmlns:a16="http://schemas.microsoft.com/office/drawing/2014/main" id="{4540B6E0-1A30-ADAD-E36A-61B5547BED13}"/>
              </a:ext>
            </a:extLst>
          </p:cNvPr>
          <p:cNvGraphicFramePr>
            <a:graphicFrameLocks noGrp="1"/>
          </p:cNvGraphicFramePr>
          <p:nvPr>
            <p:ph idx="1"/>
            <p:extLst>
              <p:ext uri="{D42A27DB-BD31-4B8C-83A1-F6EECF244321}">
                <p14:modId xmlns:p14="http://schemas.microsoft.com/office/powerpoint/2010/main" val="89826320"/>
              </p:ext>
            </p:extLst>
          </p:nvPr>
        </p:nvGraphicFramePr>
        <p:xfrm>
          <a:off x="838200" y="1825625"/>
          <a:ext cx="5845404"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92940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F1AFA0-549D-944C-9775-36F2CC246F4F}"/>
              </a:ext>
            </a:extLst>
          </p:cNvPr>
          <p:cNvSpPr>
            <a:spLocks noGrp="1"/>
          </p:cNvSpPr>
          <p:nvPr>
            <p:ph idx="1"/>
          </p:nvPr>
        </p:nvSpPr>
        <p:spPr>
          <a:xfrm>
            <a:off x="387226" y="2055803"/>
            <a:ext cx="6811738" cy="3663072"/>
          </a:xfrm>
        </p:spPr>
        <p:txBody>
          <a:bodyPr anchor="ctr">
            <a:normAutofit/>
          </a:bodyPr>
          <a:lstStyle/>
          <a:p>
            <a:r>
              <a:rPr lang="de-DE" sz="2600" dirty="0"/>
              <a:t>Qualitätssicherung des Prototypen</a:t>
            </a:r>
          </a:p>
          <a:p>
            <a:r>
              <a:rPr lang="de-DE" sz="2600" dirty="0"/>
              <a:t>Unit Tests </a:t>
            </a:r>
            <a:r>
              <a:rPr lang="de-DE" sz="2600" dirty="0">
                <a:sym typeface="Wingdings" pitchFamily="2" charset="2"/>
              </a:rPr>
              <a:t> automatisches Testen</a:t>
            </a:r>
            <a:endParaRPr lang="de-DE" sz="2600" dirty="0"/>
          </a:p>
          <a:p>
            <a:r>
              <a:rPr lang="de-DE" sz="2600" dirty="0"/>
              <a:t>Bereitstellung in Projekt</a:t>
            </a:r>
          </a:p>
          <a:p>
            <a:r>
              <a:rPr lang="de-DE" sz="2600" dirty="0"/>
              <a:t>Migration der anderen Services</a:t>
            </a:r>
          </a:p>
          <a:p>
            <a:r>
              <a:rPr lang="de-DE" sz="2600" dirty="0"/>
              <a:t>Bereitstellung für weitere Projekte</a:t>
            </a:r>
          </a:p>
        </p:txBody>
      </p:sp>
      <p:sp>
        <p:nvSpPr>
          <p:cNvPr id="7" name="Date Placeholder 6">
            <a:extLst>
              <a:ext uri="{FF2B5EF4-FFF2-40B4-BE49-F238E27FC236}">
                <a16:creationId xmlns:a16="http://schemas.microsoft.com/office/drawing/2014/main" id="{F2178A55-40C4-294F-963D-70E21831332B}"/>
              </a:ext>
            </a:extLst>
          </p:cNvPr>
          <p:cNvSpPr>
            <a:spLocks noGrp="1"/>
          </p:cNvSpPr>
          <p:nvPr>
            <p:ph type="dt" sz="half" idx="10"/>
          </p:nvPr>
        </p:nvSpPr>
        <p:spPr>
          <a:xfrm>
            <a:off x="838200" y="6356350"/>
            <a:ext cx="2164746" cy="365125"/>
          </a:xfrm>
        </p:spPr>
        <p:txBody>
          <a:bodyPr>
            <a:normAutofit/>
          </a:bodyPr>
          <a:lstStyle/>
          <a:p>
            <a:pPr>
              <a:spcAft>
                <a:spcPts val="600"/>
              </a:spcAft>
            </a:pPr>
            <a:fld id="{AD5C78D0-60B9-F543-9DD6-523A446A574B}" type="datetime1">
              <a:rPr lang="de-DE" smtClean="0"/>
              <a:t>19.09.22</a:t>
            </a:fld>
            <a:endParaRPr lang="en-US"/>
          </a:p>
        </p:txBody>
      </p:sp>
      <p:sp>
        <p:nvSpPr>
          <p:cNvPr id="8" name="Footer Placeholder 7">
            <a:extLst>
              <a:ext uri="{FF2B5EF4-FFF2-40B4-BE49-F238E27FC236}">
                <a16:creationId xmlns:a16="http://schemas.microsoft.com/office/drawing/2014/main" id="{CBDEA51D-DF3C-2540-A44A-3ADBB4B1BB77}"/>
              </a:ext>
            </a:extLst>
          </p:cNvPr>
          <p:cNvSpPr>
            <a:spLocks noGrp="1"/>
          </p:cNvSpPr>
          <p:nvPr>
            <p:ph type="ftr" sz="quarter" idx="11"/>
          </p:nvPr>
        </p:nvSpPr>
        <p:spPr>
          <a:xfrm>
            <a:off x="4188756" y="6356350"/>
            <a:ext cx="3811437" cy="365125"/>
          </a:xfrm>
        </p:spPr>
        <p:txBody>
          <a:bodyPr>
            <a:normAutofit/>
          </a:bodyPr>
          <a:lstStyle/>
          <a:p>
            <a:pPr>
              <a:spcAft>
                <a:spcPts val="600"/>
              </a:spcAft>
            </a:pPr>
            <a:r>
              <a:rPr lang="en-US" dirty="0"/>
              <a:t>Bela </a:t>
            </a:r>
            <a:r>
              <a:rPr lang="en-US" dirty="0" err="1"/>
              <a:t>Föhrenbacher</a:t>
            </a:r>
            <a:r>
              <a:rPr lang="en-US" dirty="0"/>
              <a:t> - IBM</a:t>
            </a:r>
          </a:p>
        </p:txBody>
      </p:sp>
      <p:pic>
        <p:nvPicPr>
          <p:cNvPr id="13" name="Picture 12" descr="Plane on tarmac">
            <a:extLst>
              <a:ext uri="{FF2B5EF4-FFF2-40B4-BE49-F238E27FC236}">
                <a16:creationId xmlns:a16="http://schemas.microsoft.com/office/drawing/2014/main" id="{651F247D-C702-7448-94E4-B16D95C680B2}"/>
              </a:ext>
            </a:extLst>
          </p:cNvPr>
          <p:cNvPicPr>
            <a:picLocks noChangeAspect="1"/>
          </p:cNvPicPr>
          <p:nvPr/>
        </p:nvPicPr>
        <p:blipFill rotWithShape="1">
          <a:blip r:embed="rId3">
            <a:alphaModFix amt="70000"/>
          </a:blip>
          <a:srcRect l="33762" t="-1" r="32749" b="-1"/>
          <a:stretch/>
        </p:blipFill>
        <p:spPr>
          <a:xfrm>
            <a:off x="7549218" y="10"/>
            <a:ext cx="4639733" cy="6857990"/>
          </a:xfrm>
          <a:prstGeom prst="rect">
            <a:avLst/>
          </a:prstGeom>
          <a:effectLst/>
        </p:spPr>
      </p:pic>
      <p:sp>
        <p:nvSpPr>
          <p:cNvPr id="9" name="Slide Number Placeholder 8">
            <a:extLst>
              <a:ext uri="{FF2B5EF4-FFF2-40B4-BE49-F238E27FC236}">
                <a16:creationId xmlns:a16="http://schemas.microsoft.com/office/drawing/2014/main" id="{7EAC8B1B-3442-4F4E-8239-4E083BE769ED}"/>
              </a:ext>
            </a:extLst>
          </p:cNvPr>
          <p:cNvSpPr>
            <a:spLocks noGrp="1"/>
          </p:cNvSpPr>
          <p:nvPr>
            <p:ph type="sldNum" sz="quarter" idx="12"/>
          </p:nvPr>
        </p:nvSpPr>
        <p:spPr>
          <a:xfrm>
            <a:off x="8610600" y="6356350"/>
            <a:ext cx="2743200" cy="365125"/>
          </a:xfrm>
        </p:spPr>
        <p:txBody>
          <a:bodyPr>
            <a:normAutofit/>
          </a:bodyPr>
          <a:lstStyle/>
          <a:p>
            <a:pPr>
              <a:spcAft>
                <a:spcPts val="600"/>
              </a:spcAft>
            </a:pPr>
            <a:fld id="{11A71338-8BA2-4C79-A6C5-5A8E30081D0C}" type="slidenum">
              <a:rPr lang="en-US">
                <a:solidFill>
                  <a:srgbClr val="FFFFFF"/>
                </a:solidFill>
              </a:rPr>
              <a:pPr>
                <a:spcAft>
                  <a:spcPts val="600"/>
                </a:spcAft>
              </a:pPr>
              <a:t>24</a:t>
            </a:fld>
            <a:endParaRPr lang="en-US">
              <a:solidFill>
                <a:srgbClr val="FFFFFF"/>
              </a:solidFill>
            </a:endParaRPr>
          </a:p>
        </p:txBody>
      </p:sp>
      <p:sp>
        <p:nvSpPr>
          <p:cNvPr id="14" name="Title 13">
            <a:extLst>
              <a:ext uri="{FF2B5EF4-FFF2-40B4-BE49-F238E27FC236}">
                <a16:creationId xmlns:a16="http://schemas.microsoft.com/office/drawing/2014/main" id="{5402554A-8305-A74E-B878-9B359AC9D378}"/>
              </a:ext>
            </a:extLst>
          </p:cNvPr>
          <p:cNvSpPr>
            <a:spLocks noGrp="1"/>
          </p:cNvSpPr>
          <p:nvPr>
            <p:ph type="title"/>
          </p:nvPr>
        </p:nvSpPr>
        <p:spPr/>
        <p:txBody>
          <a:bodyPr/>
          <a:lstStyle/>
          <a:p>
            <a:r>
              <a:rPr lang="de-DE" b="1" dirty="0"/>
              <a:t>Ausblick</a:t>
            </a:r>
            <a:endParaRPr lang="de-DE" dirty="0"/>
          </a:p>
        </p:txBody>
      </p:sp>
    </p:spTree>
    <p:extLst>
      <p:ext uri="{BB962C8B-B14F-4D97-AF65-F5344CB8AC3E}">
        <p14:creationId xmlns:p14="http://schemas.microsoft.com/office/powerpoint/2010/main" val="3274442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376B6B-049A-EE4B-8CA8-0CF828615508}"/>
              </a:ext>
            </a:extLst>
          </p:cNvPr>
          <p:cNvSpPr>
            <a:spLocks noGrp="1"/>
          </p:cNvSpPr>
          <p:nvPr>
            <p:ph type="ctrTitle"/>
          </p:nvPr>
        </p:nvSpPr>
        <p:spPr>
          <a:xfrm>
            <a:off x="1848465" y="3298722"/>
            <a:ext cx="8495070" cy="1784402"/>
          </a:xfrm>
        </p:spPr>
        <p:txBody>
          <a:bodyPr anchor="b">
            <a:normAutofit/>
          </a:bodyPr>
          <a:lstStyle/>
          <a:p>
            <a:r>
              <a:rPr lang="de-DE" dirty="0">
                <a:solidFill>
                  <a:srgbClr val="FFFFFF"/>
                </a:solidFill>
              </a:rPr>
              <a:t>Vielen Dank für Ihre Aufmerksamkeit !</a:t>
            </a:r>
          </a:p>
        </p:txBody>
      </p:sp>
      <p:sp>
        <p:nvSpPr>
          <p:cNvPr id="15" name="Oval 14">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Smiling face with solid fill with solid fill">
            <a:extLst>
              <a:ext uri="{FF2B5EF4-FFF2-40B4-BE49-F238E27FC236}">
                <a16:creationId xmlns:a16="http://schemas.microsoft.com/office/drawing/2014/main" id="{4CFD36DF-A5B6-4FCB-BFB0-4C6895CAD14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pic>
        <p:nvPicPr>
          <p:cNvPr id="18" name="Picture 17" descr="A picture containing text, building, light&#10;&#10;Description automatically generated">
            <a:extLst>
              <a:ext uri="{FF2B5EF4-FFF2-40B4-BE49-F238E27FC236}">
                <a16:creationId xmlns:a16="http://schemas.microsoft.com/office/drawing/2014/main" id="{9E85FCD2-6780-7F43-8CBD-F6E93632687A}"/>
              </a:ext>
            </a:extLst>
          </p:cNvPr>
          <p:cNvPicPr>
            <a:picLocks noChangeAspect="1"/>
          </p:cNvPicPr>
          <p:nvPr/>
        </p:nvPicPr>
        <p:blipFill>
          <a:blip r:embed="rId5">
            <a:biLevel thresh="25000"/>
          </a:blip>
          <a:stretch>
            <a:fillRect/>
          </a:stretch>
        </p:blipFill>
        <p:spPr>
          <a:xfrm>
            <a:off x="10292316" y="171339"/>
            <a:ext cx="1714681" cy="689931"/>
          </a:xfrm>
          <a:prstGeom prst="rect">
            <a:avLst/>
          </a:prstGeom>
        </p:spPr>
      </p:pic>
      <p:pic>
        <p:nvPicPr>
          <p:cNvPr id="19" name="Picture 18" descr="Logo&#10;&#10;Description automatically generated with medium confidence">
            <a:extLst>
              <a:ext uri="{FF2B5EF4-FFF2-40B4-BE49-F238E27FC236}">
                <a16:creationId xmlns:a16="http://schemas.microsoft.com/office/drawing/2014/main" id="{F60F05F8-BD0D-244B-B577-69BED6D4C963}"/>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85003" y="171339"/>
            <a:ext cx="2057400" cy="863600"/>
          </a:xfrm>
          <a:prstGeom prst="rect">
            <a:avLst/>
          </a:prstGeom>
        </p:spPr>
      </p:pic>
      <p:sp>
        <p:nvSpPr>
          <p:cNvPr id="7" name="TextBox 6">
            <a:extLst>
              <a:ext uri="{FF2B5EF4-FFF2-40B4-BE49-F238E27FC236}">
                <a16:creationId xmlns:a16="http://schemas.microsoft.com/office/drawing/2014/main" id="{BA7A289E-CBD6-4848-B48E-4437FC2F2FA6}"/>
              </a:ext>
            </a:extLst>
          </p:cNvPr>
          <p:cNvSpPr txBox="1"/>
          <p:nvPr/>
        </p:nvSpPr>
        <p:spPr>
          <a:xfrm>
            <a:off x="10250129" y="2094271"/>
            <a:ext cx="184731" cy="369332"/>
          </a:xfrm>
          <a:prstGeom prst="rect">
            <a:avLst/>
          </a:prstGeom>
          <a:noFill/>
        </p:spPr>
        <p:txBody>
          <a:bodyPr wrap="none" rtlCol="0">
            <a:spAutoFit/>
          </a:bodyPr>
          <a:lstStyle/>
          <a:p>
            <a:endParaRPr lang="de-DE" dirty="0"/>
          </a:p>
        </p:txBody>
      </p:sp>
      <p:sp>
        <p:nvSpPr>
          <p:cNvPr id="3" name="Date Placeholder 2">
            <a:extLst>
              <a:ext uri="{FF2B5EF4-FFF2-40B4-BE49-F238E27FC236}">
                <a16:creationId xmlns:a16="http://schemas.microsoft.com/office/drawing/2014/main" id="{104F19C3-96D3-AA4A-B41D-DD3D93C28F37}"/>
              </a:ext>
            </a:extLst>
          </p:cNvPr>
          <p:cNvSpPr>
            <a:spLocks noGrp="1"/>
          </p:cNvSpPr>
          <p:nvPr>
            <p:ph type="dt" sz="half" idx="10"/>
          </p:nvPr>
        </p:nvSpPr>
        <p:spPr/>
        <p:txBody>
          <a:bodyPr/>
          <a:lstStyle/>
          <a:p>
            <a:fld id="{4DDF96FC-FCF8-4C43-9360-9E808A9E6EE1}" type="datetime1">
              <a:rPr lang="de-DE" smtClean="0">
                <a:solidFill>
                  <a:schemeClr val="bg1"/>
                </a:solidFill>
              </a:rPr>
              <a:t>19.09.22</a:t>
            </a:fld>
            <a:endParaRPr lang="en-US" dirty="0">
              <a:solidFill>
                <a:schemeClr val="bg1"/>
              </a:solidFill>
            </a:endParaRPr>
          </a:p>
        </p:txBody>
      </p:sp>
      <p:sp>
        <p:nvSpPr>
          <p:cNvPr id="8" name="Footer Placeholder 7">
            <a:extLst>
              <a:ext uri="{FF2B5EF4-FFF2-40B4-BE49-F238E27FC236}">
                <a16:creationId xmlns:a16="http://schemas.microsoft.com/office/drawing/2014/main" id="{613B9C0F-9A09-3B4F-960E-A024EDAD5E9F}"/>
              </a:ext>
            </a:extLst>
          </p:cNvPr>
          <p:cNvSpPr>
            <a:spLocks noGrp="1"/>
          </p:cNvSpPr>
          <p:nvPr>
            <p:ph type="ftr" sz="quarter" idx="11"/>
          </p:nvPr>
        </p:nvSpPr>
        <p:spPr/>
        <p:txBody>
          <a:bodyPr/>
          <a:lstStyle/>
          <a:p>
            <a:r>
              <a:rPr lang="en-US" dirty="0">
                <a:solidFill>
                  <a:schemeClr val="bg1"/>
                </a:solidFill>
              </a:rPr>
              <a:t>Bela </a:t>
            </a:r>
            <a:r>
              <a:rPr lang="en-US" dirty="0" err="1">
                <a:solidFill>
                  <a:schemeClr val="bg1"/>
                </a:solidFill>
              </a:rPr>
              <a:t>Föhrenbacher</a:t>
            </a:r>
            <a:r>
              <a:rPr lang="en-US" dirty="0">
                <a:solidFill>
                  <a:schemeClr val="bg1"/>
                </a:solidFill>
              </a:rPr>
              <a:t> - IBM</a:t>
            </a:r>
          </a:p>
        </p:txBody>
      </p:sp>
      <p:sp>
        <p:nvSpPr>
          <p:cNvPr id="9" name="Slide Number Placeholder 8">
            <a:extLst>
              <a:ext uri="{FF2B5EF4-FFF2-40B4-BE49-F238E27FC236}">
                <a16:creationId xmlns:a16="http://schemas.microsoft.com/office/drawing/2014/main" id="{1D2E3894-389F-CF42-AF21-0E50B36CBFEC}"/>
              </a:ext>
            </a:extLst>
          </p:cNvPr>
          <p:cNvSpPr>
            <a:spLocks noGrp="1"/>
          </p:cNvSpPr>
          <p:nvPr>
            <p:ph type="sldNum" sz="quarter" idx="12"/>
          </p:nvPr>
        </p:nvSpPr>
        <p:spPr/>
        <p:txBody>
          <a:bodyPr/>
          <a:lstStyle/>
          <a:p>
            <a:fld id="{11A71338-8BA2-4C79-A6C5-5A8E30081D0C}" type="slidenum">
              <a:rPr lang="en-US" smtClean="0">
                <a:solidFill>
                  <a:schemeClr val="bg1"/>
                </a:solidFill>
              </a:rPr>
              <a:t>25</a:t>
            </a:fld>
            <a:endParaRPr lang="en-US" dirty="0">
              <a:solidFill>
                <a:schemeClr val="bg1"/>
              </a:solidFill>
            </a:endParaRPr>
          </a:p>
        </p:txBody>
      </p:sp>
    </p:spTree>
    <p:extLst>
      <p:ext uri="{BB962C8B-B14F-4D97-AF65-F5344CB8AC3E}">
        <p14:creationId xmlns:p14="http://schemas.microsoft.com/office/powerpoint/2010/main" val="377859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4496BB-ABA0-1344-B944-28146FCFAD4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err="1">
                <a:solidFill>
                  <a:srgbClr val="FFFFFF"/>
                </a:solidFill>
                <a:latin typeface="+mj-lt"/>
                <a:ea typeface="+mj-ea"/>
                <a:cs typeface="+mj-cs"/>
              </a:rPr>
              <a:t>Einleitung</a:t>
            </a:r>
            <a:endParaRPr lang="en-US" sz="6000" b="1" kern="1200" dirty="0">
              <a:solidFill>
                <a:srgbClr val="FFFFFF"/>
              </a:solidFill>
              <a:latin typeface="+mj-lt"/>
              <a:ea typeface="+mj-ea"/>
              <a:cs typeface="+mj-cs"/>
            </a:endParaRP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Play with solid fill">
            <a:extLst>
              <a:ext uri="{FF2B5EF4-FFF2-40B4-BE49-F238E27FC236}">
                <a16:creationId xmlns:a16="http://schemas.microsoft.com/office/drawing/2014/main" id="{EFDF6A09-C594-4920-A738-E1D075C3610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7387" r="17654"/>
          <a:stretch/>
        </p:blipFill>
        <p:spPr>
          <a:xfrm>
            <a:off x="5836763" y="1371600"/>
            <a:ext cx="763571" cy="1175474"/>
          </a:xfrm>
          <a:prstGeom prst="rect">
            <a:avLst/>
          </a:prstGeom>
        </p:spPr>
      </p:pic>
      <p:sp>
        <p:nvSpPr>
          <p:cNvPr id="7" name="Date Placeholder 6">
            <a:extLst>
              <a:ext uri="{FF2B5EF4-FFF2-40B4-BE49-F238E27FC236}">
                <a16:creationId xmlns:a16="http://schemas.microsoft.com/office/drawing/2014/main" id="{859AA1A9-10A1-4A47-9379-958A99E6768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B2034BC-DA4D-5640-BD0B-4576DDB790B8}" type="datetime1">
              <a:rPr lang="de-DE" smtClean="0">
                <a:solidFill>
                  <a:prstClr val="white"/>
                </a:solidFill>
              </a:rPr>
              <a:t>19.09.22</a:t>
            </a:fld>
            <a:endParaRPr lang="en-US">
              <a:solidFill>
                <a:prstClr val="white"/>
              </a:solidFill>
            </a:endParaRPr>
          </a:p>
        </p:txBody>
      </p:sp>
      <p:sp>
        <p:nvSpPr>
          <p:cNvPr id="8" name="Footer Placeholder 7">
            <a:extLst>
              <a:ext uri="{FF2B5EF4-FFF2-40B4-BE49-F238E27FC236}">
                <a16:creationId xmlns:a16="http://schemas.microsoft.com/office/drawing/2014/main" id="{46EC4229-7A44-6A4C-AC96-155C45561FA0}"/>
              </a:ext>
            </a:extLst>
          </p:cNvPr>
          <p:cNvSpPr>
            <a:spLocks noGrp="1"/>
          </p:cNvSpPr>
          <p:nvPr>
            <p:ph type="ftr" sz="quarter" idx="11"/>
          </p:nvPr>
        </p:nvSpPr>
        <p:spPr>
          <a:xfrm>
            <a:off x="3888658" y="6356350"/>
            <a:ext cx="4414684" cy="365125"/>
          </a:xfrm>
        </p:spPr>
        <p:txBody>
          <a:bodyPr vert="horz" lIns="91440" tIns="45720" rIns="91440" bIns="45720" rtlCol="0" anchor="ctr">
            <a:normAutofit/>
          </a:bodyPr>
          <a:lstStyle/>
          <a:p>
            <a:pPr>
              <a:spcAft>
                <a:spcPts val="600"/>
              </a:spcAft>
            </a:pPr>
            <a:r>
              <a:rPr lang="en-US" kern="1200">
                <a:solidFill>
                  <a:prstClr val="white"/>
                </a:solidFill>
                <a:latin typeface="+mn-lt"/>
                <a:ea typeface="+mn-ea"/>
                <a:cs typeface="+mn-cs"/>
              </a:rPr>
              <a:t>Bela Föhrenbacher - IBM</a:t>
            </a:r>
          </a:p>
        </p:txBody>
      </p:sp>
      <p:sp>
        <p:nvSpPr>
          <p:cNvPr id="9" name="Slide Number Placeholder 8">
            <a:extLst>
              <a:ext uri="{FF2B5EF4-FFF2-40B4-BE49-F238E27FC236}">
                <a16:creationId xmlns:a16="http://schemas.microsoft.com/office/drawing/2014/main" id="{585CCD04-E00D-404C-B0CB-B32D9C82B6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1A71338-8BA2-4C79-A6C5-5A8E30081D0C}" type="slidenum">
              <a:rPr lang="en-US">
                <a:solidFill>
                  <a:prstClr val="white"/>
                </a:solidFill>
              </a:rPr>
              <a:pPr>
                <a:spcAft>
                  <a:spcPts val="600"/>
                </a:spcAft>
              </a:pPr>
              <a:t>3</a:t>
            </a:fld>
            <a:endParaRPr lang="en-US">
              <a:solidFill>
                <a:prstClr val="white"/>
              </a:solidFill>
            </a:endParaRPr>
          </a:p>
        </p:txBody>
      </p:sp>
    </p:spTree>
    <p:extLst>
      <p:ext uri="{BB962C8B-B14F-4D97-AF65-F5344CB8AC3E}">
        <p14:creationId xmlns:p14="http://schemas.microsoft.com/office/powerpoint/2010/main" val="147628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D3831109-3409-D34F-BBA8-70440FD42DD6}"/>
              </a:ext>
            </a:extLst>
          </p:cNvPr>
          <p:cNvSpPr>
            <a:spLocks noGrp="1"/>
          </p:cNvSpPr>
          <p:nvPr>
            <p:ph idx="1"/>
          </p:nvPr>
        </p:nvSpPr>
        <p:spPr>
          <a:xfrm>
            <a:off x="838200" y="1898543"/>
            <a:ext cx="6254496" cy="4282802"/>
          </a:xfrm>
        </p:spPr>
        <p:txBody>
          <a:bodyPr anchor="ctr">
            <a:normAutofit/>
          </a:bodyPr>
          <a:lstStyle/>
          <a:p>
            <a:r>
              <a:rPr lang="de-DE" sz="2200" dirty="0">
                <a:solidFill>
                  <a:schemeClr val="bg1"/>
                </a:solidFill>
              </a:rPr>
              <a:t>Cloud Migration als Trend</a:t>
            </a:r>
          </a:p>
          <a:p>
            <a:r>
              <a:rPr lang="de-DE" sz="2200" dirty="0">
                <a:solidFill>
                  <a:schemeClr val="bg1"/>
                </a:solidFill>
              </a:rPr>
              <a:t>Wahl passender Migrationsmethode</a:t>
            </a:r>
          </a:p>
          <a:p>
            <a:r>
              <a:rPr lang="de-DE" sz="2200" dirty="0">
                <a:solidFill>
                  <a:schemeClr val="bg1"/>
                </a:solidFill>
              </a:rPr>
              <a:t>Architekturdesign der Anwendung und Cloud Infrastruktur</a:t>
            </a:r>
          </a:p>
        </p:txBody>
      </p:sp>
      <p:pic>
        <p:nvPicPr>
          <p:cNvPr id="19" name="Picture 18" descr="3D Tetris pieces">
            <a:extLst>
              <a:ext uri="{FF2B5EF4-FFF2-40B4-BE49-F238E27FC236}">
                <a16:creationId xmlns:a16="http://schemas.microsoft.com/office/drawing/2014/main" id="{4608179B-1201-CC4E-B96B-7D420391197A}"/>
              </a:ext>
            </a:extLst>
          </p:cNvPr>
          <p:cNvPicPr>
            <a:picLocks noChangeAspect="1"/>
          </p:cNvPicPr>
          <p:nvPr/>
        </p:nvPicPr>
        <p:blipFill rotWithShape="1">
          <a:blip r:embed="rId3">
            <a:alphaModFix amt="70000"/>
          </a:blip>
          <a:srcRect l="22106" r="32734" b="-1"/>
          <a:stretch/>
        </p:blipFill>
        <p:spPr>
          <a:xfrm>
            <a:off x="7552266" y="10"/>
            <a:ext cx="4639733" cy="6857990"/>
          </a:xfrm>
          <a:prstGeom prst="rect">
            <a:avLst/>
          </a:prstGeom>
        </p:spPr>
      </p:pic>
      <p:sp>
        <p:nvSpPr>
          <p:cNvPr id="31" name="Title 1">
            <a:extLst>
              <a:ext uri="{FF2B5EF4-FFF2-40B4-BE49-F238E27FC236}">
                <a16:creationId xmlns:a16="http://schemas.microsoft.com/office/drawing/2014/main" id="{8350A1B1-8B67-584A-A625-CCF71A2F8BC9}"/>
              </a:ext>
            </a:extLst>
          </p:cNvPr>
          <p:cNvSpPr>
            <a:spLocks noGrp="1"/>
          </p:cNvSpPr>
          <p:nvPr>
            <p:ph type="title"/>
          </p:nvPr>
        </p:nvSpPr>
        <p:spPr>
          <a:xfrm>
            <a:off x="838200" y="365125"/>
            <a:ext cx="10515600" cy="1325563"/>
          </a:xfrm>
        </p:spPr>
        <p:txBody>
          <a:bodyPr/>
          <a:lstStyle/>
          <a:p>
            <a:r>
              <a:rPr lang="de-DE" b="1" dirty="0">
                <a:solidFill>
                  <a:schemeClr val="bg1"/>
                </a:solidFill>
              </a:rPr>
              <a:t>Problemstellung</a:t>
            </a:r>
          </a:p>
        </p:txBody>
      </p:sp>
      <p:sp>
        <p:nvSpPr>
          <p:cNvPr id="2" name="Date Placeholder 1">
            <a:extLst>
              <a:ext uri="{FF2B5EF4-FFF2-40B4-BE49-F238E27FC236}">
                <a16:creationId xmlns:a16="http://schemas.microsoft.com/office/drawing/2014/main" id="{CCCF2E01-CA5E-9549-8A33-86108D3813A3}"/>
              </a:ext>
            </a:extLst>
          </p:cNvPr>
          <p:cNvSpPr>
            <a:spLocks noGrp="1"/>
          </p:cNvSpPr>
          <p:nvPr>
            <p:ph type="dt" sz="half" idx="10"/>
          </p:nvPr>
        </p:nvSpPr>
        <p:spPr/>
        <p:txBody>
          <a:bodyPr/>
          <a:lstStyle/>
          <a:p>
            <a:fld id="{8BEA8971-3080-1B4E-8897-B5C025164703}" type="datetime1">
              <a:rPr lang="de-DE" smtClean="0">
                <a:solidFill>
                  <a:schemeClr val="tx1">
                    <a:lumMod val="50000"/>
                  </a:schemeClr>
                </a:solidFill>
              </a:rPr>
              <a:t>19.09.22</a:t>
            </a:fld>
            <a:endParaRPr lang="en-US" dirty="0">
              <a:solidFill>
                <a:schemeClr val="tx1">
                  <a:lumMod val="50000"/>
                </a:schemeClr>
              </a:solidFill>
            </a:endParaRPr>
          </a:p>
        </p:txBody>
      </p:sp>
      <p:sp>
        <p:nvSpPr>
          <p:cNvPr id="3" name="Footer Placeholder 2">
            <a:extLst>
              <a:ext uri="{FF2B5EF4-FFF2-40B4-BE49-F238E27FC236}">
                <a16:creationId xmlns:a16="http://schemas.microsoft.com/office/drawing/2014/main" id="{0754EABD-8F67-2942-B38A-A7A0CC4E884F}"/>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7" name="Slide Number Placeholder 6">
            <a:extLst>
              <a:ext uri="{FF2B5EF4-FFF2-40B4-BE49-F238E27FC236}">
                <a16:creationId xmlns:a16="http://schemas.microsoft.com/office/drawing/2014/main" id="{D0DFCB67-5F2F-7145-8603-CAF45C786414}"/>
              </a:ext>
            </a:extLst>
          </p:cNvPr>
          <p:cNvSpPr>
            <a:spLocks noGrp="1"/>
          </p:cNvSpPr>
          <p:nvPr>
            <p:ph type="sldNum" sz="quarter" idx="12"/>
          </p:nvPr>
        </p:nvSpPr>
        <p:spPr/>
        <p:txBody>
          <a:bodyPr/>
          <a:lstStyle/>
          <a:p>
            <a:fld id="{11A71338-8BA2-4C79-A6C5-5A8E30081D0C}" type="slidenum">
              <a:rPr lang="en-US" smtClean="0">
                <a:solidFill>
                  <a:schemeClr val="tx1">
                    <a:lumMod val="50000"/>
                  </a:schemeClr>
                </a:solidFill>
              </a:rPr>
              <a:t>4</a:t>
            </a:fld>
            <a:endParaRPr lang="en-US" dirty="0">
              <a:solidFill>
                <a:schemeClr val="tx1">
                  <a:lumMod val="50000"/>
                </a:schemeClr>
              </a:solidFill>
            </a:endParaRPr>
          </a:p>
        </p:txBody>
      </p:sp>
    </p:spTree>
    <p:extLst>
      <p:ext uri="{BB962C8B-B14F-4D97-AF65-F5344CB8AC3E}">
        <p14:creationId xmlns:p14="http://schemas.microsoft.com/office/powerpoint/2010/main" val="2516669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D3831109-3409-D34F-BBA8-70440FD42DD6}"/>
              </a:ext>
            </a:extLst>
          </p:cNvPr>
          <p:cNvSpPr>
            <a:spLocks noGrp="1"/>
          </p:cNvSpPr>
          <p:nvPr>
            <p:ph idx="1"/>
          </p:nvPr>
        </p:nvSpPr>
        <p:spPr>
          <a:xfrm>
            <a:off x="833745" y="2055803"/>
            <a:ext cx="6254496" cy="3537714"/>
          </a:xfrm>
        </p:spPr>
        <p:txBody>
          <a:bodyPr anchor="ctr">
            <a:normAutofit/>
          </a:bodyPr>
          <a:lstStyle/>
          <a:p>
            <a:r>
              <a:rPr lang="de-DE" dirty="0"/>
              <a:t>Untersuchung der Vor- und Nachteile</a:t>
            </a:r>
          </a:p>
          <a:p>
            <a:r>
              <a:rPr lang="de-DE" dirty="0">
                <a:sym typeface="Wingdings" pitchFamily="2" charset="2"/>
              </a:rPr>
              <a:t>Untersuchung notwendiger Veränderungen</a:t>
            </a:r>
          </a:p>
        </p:txBody>
      </p:sp>
      <p:pic>
        <p:nvPicPr>
          <p:cNvPr id="19" name="Picture 18" descr="Dart on bullseye">
            <a:extLst>
              <a:ext uri="{FF2B5EF4-FFF2-40B4-BE49-F238E27FC236}">
                <a16:creationId xmlns:a16="http://schemas.microsoft.com/office/drawing/2014/main" id="{4608179B-1201-CC4E-B96B-7D420391197A}"/>
              </a:ext>
            </a:extLst>
          </p:cNvPr>
          <p:cNvPicPr>
            <a:picLocks noChangeAspect="1"/>
          </p:cNvPicPr>
          <p:nvPr/>
        </p:nvPicPr>
        <p:blipFill>
          <a:blip r:embed="rId3">
            <a:alphaModFix amt="70000"/>
          </a:blip>
          <a:srcRect l="27471" r="27471"/>
          <a:stretch/>
        </p:blipFill>
        <p:spPr>
          <a:xfrm>
            <a:off x="7549896" y="10"/>
            <a:ext cx="4639733" cy="6857990"/>
          </a:xfrm>
          <a:prstGeom prst="rect">
            <a:avLst/>
          </a:prstGeom>
        </p:spPr>
      </p:pic>
      <p:sp>
        <p:nvSpPr>
          <p:cNvPr id="31" name="Title 1">
            <a:extLst>
              <a:ext uri="{FF2B5EF4-FFF2-40B4-BE49-F238E27FC236}">
                <a16:creationId xmlns:a16="http://schemas.microsoft.com/office/drawing/2014/main" id="{8350A1B1-8B67-584A-A625-CCF71A2F8BC9}"/>
              </a:ext>
            </a:extLst>
          </p:cNvPr>
          <p:cNvSpPr>
            <a:spLocks noGrp="1"/>
          </p:cNvSpPr>
          <p:nvPr>
            <p:ph type="title"/>
          </p:nvPr>
        </p:nvSpPr>
        <p:spPr>
          <a:xfrm>
            <a:off x="838200" y="365125"/>
            <a:ext cx="10515600" cy="1325563"/>
          </a:xfrm>
        </p:spPr>
        <p:txBody>
          <a:bodyPr/>
          <a:lstStyle/>
          <a:p>
            <a:r>
              <a:rPr lang="de-DE" b="1" dirty="0"/>
              <a:t>Zielsetzung</a:t>
            </a:r>
            <a:endParaRPr lang="de-DE" b="1" dirty="0">
              <a:solidFill>
                <a:schemeClr val="bg1"/>
              </a:solidFill>
            </a:endParaRPr>
          </a:p>
        </p:txBody>
      </p:sp>
      <p:sp>
        <p:nvSpPr>
          <p:cNvPr id="2" name="Date Placeholder 1">
            <a:extLst>
              <a:ext uri="{FF2B5EF4-FFF2-40B4-BE49-F238E27FC236}">
                <a16:creationId xmlns:a16="http://schemas.microsoft.com/office/drawing/2014/main" id="{CCCF2E01-CA5E-9549-8A33-86108D3813A3}"/>
              </a:ext>
            </a:extLst>
          </p:cNvPr>
          <p:cNvSpPr>
            <a:spLocks noGrp="1"/>
          </p:cNvSpPr>
          <p:nvPr>
            <p:ph type="dt" sz="half" idx="10"/>
          </p:nvPr>
        </p:nvSpPr>
        <p:spPr/>
        <p:txBody>
          <a:bodyPr/>
          <a:lstStyle/>
          <a:p>
            <a:fld id="{65589983-A603-8547-8B1B-0DF42668F3A4}" type="datetime1">
              <a:rPr lang="de-DE" smtClean="0">
                <a:solidFill>
                  <a:schemeClr val="bg1">
                    <a:lumMod val="50000"/>
                  </a:schemeClr>
                </a:solidFill>
              </a:rPr>
              <a:t>19.09.22</a:t>
            </a:fld>
            <a:endParaRPr lang="en-US" dirty="0">
              <a:solidFill>
                <a:schemeClr val="bg1">
                  <a:lumMod val="50000"/>
                </a:schemeClr>
              </a:solidFill>
            </a:endParaRPr>
          </a:p>
        </p:txBody>
      </p:sp>
      <p:sp>
        <p:nvSpPr>
          <p:cNvPr id="3" name="Footer Placeholder 2">
            <a:extLst>
              <a:ext uri="{FF2B5EF4-FFF2-40B4-BE49-F238E27FC236}">
                <a16:creationId xmlns:a16="http://schemas.microsoft.com/office/drawing/2014/main" id="{0754EABD-8F67-2942-B38A-A7A0CC4E884F}"/>
              </a:ext>
            </a:extLst>
          </p:cNvPr>
          <p:cNvSpPr>
            <a:spLocks noGrp="1"/>
          </p:cNvSpPr>
          <p:nvPr>
            <p:ph type="ftr" sz="quarter" idx="11"/>
          </p:nvPr>
        </p:nvSpPr>
        <p:spPr/>
        <p:txBody>
          <a:bodyPr/>
          <a:lstStyle/>
          <a:p>
            <a:r>
              <a:rPr lang="en-US" dirty="0">
                <a:solidFill>
                  <a:schemeClr val="bg1">
                    <a:lumMod val="50000"/>
                  </a:schemeClr>
                </a:solidFill>
              </a:rPr>
              <a:t>Bela </a:t>
            </a:r>
            <a:r>
              <a:rPr lang="en-US" dirty="0" err="1">
                <a:solidFill>
                  <a:schemeClr val="bg1">
                    <a:lumMod val="50000"/>
                  </a:schemeClr>
                </a:solidFill>
              </a:rPr>
              <a:t>Föhrenbacher</a:t>
            </a:r>
            <a:r>
              <a:rPr lang="en-US" dirty="0">
                <a:solidFill>
                  <a:schemeClr val="bg1">
                    <a:lumMod val="50000"/>
                  </a:schemeClr>
                </a:solidFill>
              </a:rPr>
              <a:t> - IBM</a:t>
            </a:r>
          </a:p>
        </p:txBody>
      </p:sp>
      <p:sp>
        <p:nvSpPr>
          <p:cNvPr id="7" name="Slide Number Placeholder 6">
            <a:extLst>
              <a:ext uri="{FF2B5EF4-FFF2-40B4-BE49-F238E27FC236}">
                <a16:creationId xmlns:a16="http://schemas.microsoft.com/office/drawing/2014/main" id="{D0DFCB67-5F2F-7145-8603-CAF45C786414}"/>
              </a:ext>
            </a:extLst>
          </p:cNvPr>
          <p:cNvSpPr>
            <a:spLocks noGrp="1"/>
          </p:cNvSpPr>
          <p:nvPr>
            <p:ph type="sldNum" sz="quarter" idx="12"/>
          </p:nvPr>
        </p:nvSpPr>
        <p:spPr/>
        <p:txBody>
          <a:bodyPr/>
          <a:lstStyle/>
          <a:p>
            <a:fld id="{11A71338-8BA2-4C79-A6C5-5A8E30081D0C}" type="slidenum">
              <a:rPr lang="en-US" smtClean="0">
                <a:solidFill>
                  <a:schemeClr val="tx1">
                    <a:lumMod val="50000"/>
                  </a:schemeClr>
                </a:solidFill>
              </a:rPr>
              <a:t>5</a:t>
            </a:fld>
            <a:endParaRPr lang="en-US" dirty="0">
              <a:solidFill>
                <a:schemeClr val="tx1">
                  <a:lumMod val="50000"/>
                </a:schemeClr>
              </a:solidFill>
            </a:endParaRPr>
          </a:p>
        </p:txBody>
      </p:sp>
    </p:spTree>
    <p:extLst>
      <p:ext uri="{BB962C8B-B14F-4D97-AF65-F5344CB8AC3E}">
        <p14:creationId xmlns:p14="http://schemas.microsoft.com/office/powerpoint/2010/main" val="108494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4496BB-ABA0-1344-B944-28146FCFAD4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err="1">
                <a:solidFill>
                  <a:srgbClr val="FFFFFF"/>
                </a:solidFill>
                <a:latin typeface="+mj-lt"/>
                <a:ea typeface="+mj-ea"/>
                <a:cs typeface="+mj-cs"/>
              </a:rPr>
              <a:t>Projektumfeld</a:t>
            </a:r>
            <a:endParaRPr lang="en-US" sz="6000" b="1" kern="1200" dirty="0">
              <a:solidFill>
                <a:srgbClr val="FFFFFF"/>
              </a:solidFill>
              <a:latin typeface="+mj-lt"/>
              <a:ea typeface="+mj-ea"/>
              <a:cs typeface="+mj-cs"/>
            </a:endParaRP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Compass with solid fill">
            <a:extLst>
              <a:ext uri="{FF2B5EF4-FFF2-40B4-BE49-F238E27FC236}">
                <a16:creationId xmlns:a16="http://schemas.microsoft.com/office/drawing/2014/main" id="{EFDF6A09-C594-4920-A738-E1D075C361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
        <p:nvSpPr>
          <p:cNvPr id="7" name="Date Placeholder 6">
            <a:extLst>
              <a:ext uri="{FF2B5EF4-FFF2-40B4-BE49-F238E27FC236}">
                <a16:creationId xmlns:a16="http://schemas.microsoft.com/office/drawing/2014/main" id="{859AA1A9-10A1-4A47-9379-958A99E6768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5496CA97-88E7-FB4F-96AC-7E809537E28A}" type="datetime1">
              <a:rPr lang="de-DE" smtClean="0">
                <a:solidFill>
                  <a:prstClr val="white"/>
                </a:solidFill>
              </a:rPr>
              <a:t>19.09.22</a:t>
            </a:fld>
            <a:endParaRPr lang="en-US">
              <a:solidFill>
                <a:prstClr val="white"/>
              </a:solidFill>
            </a:endParaRPr>
          </a:p>
        </p:txBody>
      </p:sp>
      <p:sp>
        <p:nvSpPr>
          <p:cNvPr id="8" name="Footer Placeholder 7">
            <a:extLst>
              <a:ext uri="{FF2B5EF4-FFF2-40B4-BE49-F238E27FC236}">
                <a16:creationId xmlns:a16="http://schemas.microsoft.com/office/drawing/2014/main" id="{46EC4229-7A44-6A4C-AC96-155C45561FA0}"/>
              </a:ext>
            </a:extLst>
          </p:cNvPr>
          <p:cNvSpPr>
            <a:spLocks noGrp="1"/>
          </p:cNvSpPr>
          <p:nvPr>
            <p:ph type="ftr" sz="quarter" idx="11"/>
          </p:nvPr>
        </p:nvSpPr>
        <p:spPr>
          <a:xfrm>
            <a:off x="3888658" y="6356350"/>
            <a:ext cx="4414684" cy="365125"/>
          </a:xfrm>
        </p:spPr>
        <p:txBody>
          <a:bodyPr vert="horz" lIns="91440" tIns="45720" rIns="91440" bIns="45720" rtlCol="0" anchor="ctr">
            <a:normAutofit/>
          </a:bodyPr>
          <a:lstStyle/>
          <a:p>
            <a:pPr>
              <a:spcAft>
                <a:spcPts val="600"/>
              </a:spcAft>
            </a:pPr>
            <a:r>
              <a:rPr lang="en-US" kern="1200">
                <a:solidFill>
                  <a:prstClr val="white"/>
                </a:solidFill>
                <a:latin typeface="+mn-lt"/>
                <a:ea typeface="+mn-ea"/>
                <a:cs typeface="+mn-cs"/>
              </a:rPr>
              <a:t>Bela Föhrenbacher - IBM</a:t>
            </a:r>
          </a:p>
        </p:txBody>
      </p:sp>
      <p:sp>
        <p:nvSpPr>
          <p:cNvPr id="9" name="Slide Number Placeholder 8">
            <a:extLst>
              <a:ext uri="{FF2B5EF4-FFF2-40B4-BE49-F238E27FC236}">
                <a16:creationId xmlns:a16="http://schemas.microsoft.com/office/drawing/2014/main" id="{585CCD04-E00D-404C-B0CB-B32D9C82B6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1A71338-8BA2-4C79-A6C5-5A8E30081D0C}" type="slidenum">
              <a:rPr lang="en-US">
                <a:solidFill>
                  <a:prstClr val="white"/>
                </a:solidFill>
              </a:rPr>
              <a:pPr>
                <a:spcAft>
                  <a:spcPts val="600"/>
                </a:spcAft>
              </a:pPr>
              <a:t>6</a:t>
            </a:fld>
            <a:endParaRPr lang="en-US">
              <a:solidFill>
                <a:prstClr val="white"/>
              </a:solidFill>
            </a:endParaRPr>
          </a:p>
        </p:txBody>
      </p:sp>
    </p:spTree>
    <p:extLst>
      <p:ext uri="{BB962C8B-B14F-4D97-AF65-F5344CB8AC3E}">
        <p14:creationId xmlns:p14="http://schemas.microsoft.com/office/powerpoint/2010/main" val="3210627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66FC6-65F7-BB4D-AF91-FC21A1410490}"/>
              </a:ext>
            </a:extLst>
          </p:cNvPr>
          <p:cNvSpPr>
            <a:spLocks noGrp="1"/>
          </p:cNvSpPr>
          <p:nvPr>
            <p:ph idx="1"/>
          </p:nvPr>
        </p:nvSpPr>
        <p:spPr>
          <a:xfrm>
            <a:off x="838200" y="1999281"/>
            <a:ext cx="6254496" cy="4182063"/>
          </a:xfrm>
        </p:spPr>
        <p:txBody>
          <a:bodyPr anchor="ctr">
            <a:normAutofit/>
          </a:bodyPr>
          <a:lstStyle/>
          <a:p>
            <a:r>
              <a:rPr lang="de-DE" sz="2600" dirty="0">
                <a:solidFill>
                  <a:schemeClr val="bg1"/>
                </a:solidFill>
              </a:rPr>
              <a:t>Einsatzort: Daimler Account von IBM Consulting, Ehningen</a:t>
            </a:r>
          </a:p>
          <a:p>
            <a:r>
              <a:rPr lang="de-DE" sz="2600" dirty="0">
                <a:solidFill>
                  <a:schemeClr val="bg1"/>
                </a:solidFill>
              </a:rPr>
              <a:t>XENTRY Projekt (Aftersales Plattform)</a:t>
            </a:r>
          </a:p>
          <a:p>
            <a:r>
              <a:rPr lang="de-DE" sz="2600" dirty="0">
                <a:solidFill>
                  <a:schemeClr val="bg1"/>
                </a:solidFill>
              </a:rPr>
              <a:t>Projektmanagement: Arbeitszeiterfassung und Zuweisung zu Projekten für Rechnungsstellung</a:t>
            </a:r>
          </a:p>
        </p:txBody>
      </p:sp>
      <p:pic>
        <p:nvPicPr>
          <p:cNvPr id="13" name="Picture 12">
            <a:extLst>
              <a:ext uri="{FF2B5EF4-FFF2-40B4-BE49-F238E27FC236}">
                <a16:creationId xmlns:a16="http://schemas.microsoft.com/office/drawing/2014/main" id="{41C118E2-DC63-D24B-8161-BA136AECFF4E}"/>
              </a:ext>
            </a:extLst>
          </p:cNvPr>
          <p:cNvPicPr>
            <a:picLocks noChangeAspect="1"/>
          </p:cNvPicPr>
          <p:nvPr/>
        </p:nvPicPr>
        <p:blipFill>
          <a:blip r:embed="rId3">
            <a:alphaModFix amt="70000"/>
            <a:extLst>
              <a:ext uri="{837473B0-CC2E-450A-ABE3-18F120FF3D39}">
                <a1611:picAttrSrcUrl xmlns:a1611="http://schemas.microsoft.com/office/drawing/2016/11/main" r:id="rId4"/>
              </a:ext>
            </a:extLst>
          </a:blip>
          <a:srcRect l="27441" r="27441"/>
          <a:stretch/>
        </p:blipFill>
        <p:spPr>
          <a:xfrm>
            <a:off x="7552266" y="10"/>
            <a:ext cx="4639733" cy="6857990"/>
          </a:xfrm>
          <a:prstGeom prst="rect">
            <a:avLst/>
          </a:prstGeom>
        </p:spPr>
      </p:pic>
      <p:sp>
        <p:nvSpPr>
          <p:cNvPr id="16" name="Title 15">
            <a:extLst>
              <a:ext uri="{FF2B5EF4-FFF2-40B4-BE49-F238E27FC236}">
                <a16:creationId xmlns:a16="http://schemas.microsoft.com/office/drawing/2014/main" id="{216520DF-DDEC-9748-81B7-3AA714B13378}"/>
              </a:ext>
            </a:extLst>
          </p:cNvPr>
          <p:cNvSpPr>
            <a:spLocks noGrp="1"/>
          </p:cNvSpPr>
          <p:nvPr>
            <p:ph type="title"/>
          </p:nvPr>
        </p:nvSpPr>
        <p:spPr/>
        <p:txBody>
          <a:bodyPr/>
          <a:lstStyle/>
          <a:p>
            <a:r>
              <a:rPr lang="de-DE" b="1" dirty="0">
                <a:solidFill>
                  <a:schemeClr val="bg1"/>
                </a:solidFill>
              </a:rPr>
              <a:t>Anwendungskontext</a:t>
            </a:r>
          </a:p>
        </p:txBody>
      </p:sp>
      <p:sp>
        <p:nvSpPr>
          <p:cNvPr id="2" name="Date Placeholder 1">
            <a:extLst>
              <a:ext uri="{FF2B5EF4-FFF2-40B4-BE49-F238E27FC236}">
                <a16:creationId xmlns:a16="http://schemas.microsoft.com/office/drawing/2014/main" id="{483B5854-9717-0F44-809A-7DC636964CA0}"/>
              </a:ext>
            </a:extLst>
          </p:cNvPr>
          <p:cNvSpPr>
            <a:spLocks noGrp="1"/>
          </p:cNvSpPr>
          <p:nvPr>
            <p:ph type="dt" sz="half" idx="10"/>
          </p:nvPr>
        </p:nvSpPr>
        <p:spPr/>
        <p:txBody>
          <a:bodyPr/>
          <a:lstStyle/>
          <a:p>
            <a:fld id="{08F8AA6C-CD95-984D-9B73-C6CE049F9673}" type="datetime1">
              <a:rPr lang="de-DE" smtClean="0">
                <a:solidFill>
                  <a:schemeClr val="tx1">
                    <a:lumMod val="50000"/>
                  </a:schemeClr>
                </a:solidFill>
              </a:rPr>
              <a:t>19.09.22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CE69097C-4100-7648-8A5F-74E1E93A24F4}"/>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8" name="Slide Number Placeholder 7">
            <a:extLst>
              <a:ext uri="{FF2B5EF4-FFF2-40B4-BE49-F238E27FC236}">
                <a16:creationId xmlns:a16="http://schemas.microsoft.com/office/drawing/2014/main" id="{A8C3B7CE-5CFA-C343-9EA1-6B8568E853A8}"/>
              </a:ext>
            </a:extLst>
          </p:cNvPr>
          <p:cNvSpPr>
            <a:spLocks noGrp="1"/>
          </p:cNvSpPr>
          <p:nvPr>
            <p:ph type="sldNum" sz="quarter" idx="12"/>
          </p:nvPr>
        </p:nvSpPr>
        <p:spPr/>
        <p:txBody>
          <a:bodyPr/>
          <a:lstStyle/>
          <a:p>
            <a:fld id="{11A71338-8BA2-4C79-A6C5-5A8E30081D0C}" type="slidenum">
              <a:rPr lang="en-US" smtClean="0">
                <a:solidFill>
                  <a:schemeClr val="tx1"/>
                </a:solidFill>
              </a:rPr>
              <a:t>7</a:t>
            </a:fld>
            <a:endParaRPr lang="en-US" dirty="0">
              <a:solidFill>
                <a:schemeClr val="tx1"/>
              </a:solidFill>
            </a:endParaRPr>
          </a:p>
        </p:txBody>
      </p:sp>
    </p:spTree>
    <p:extLst>
      <p:ext uri="{BB962C8B-B14F-4D97-AF65-F5344CB8AC3E}">
        <p14:creationId xmlns:p14="http://schemas.microsoft.com/office/powerpoint/2010/main" val="272943217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Cubes connected with a red line">
            <a:extLst>
              <a:ext uri="{FF2B5EF4-FFF2-40B4-BE49-F238E27FC236}">
                <a16:creationId xmlns:a16="http://schemas.microsoft.com/office/drawing/2014/main" id="{41C118E2-DC63-D24B-8161-BA136AECFF4E}"/>
              </a:ext>
            </a:extLst>
          </p:cNvPr>
          <p:cNvPicPr>
            <a:picLocks noChangeAspect="1"/>
          </p:cNvPicPr>
          <p:nvPr/>
        </p:nvPicPr>
        <p:blipFill>
          <a:blip r:embed="rId3">
            <a:alphaModFix amt="70000"/>
          </a:blip>
          <a:srcRect l="23978" r="23978"/>
          <a:stretch/>
        </p:blipFill>
        <p:spPr>
          <a:xfrm>
            <a:off x="7552267" y="10"/>
            <a:ext cx="4639733" cy="6857990"/>
          </a:xfrm>
          <a:prstGeom prst="rect">
            <a:avLst/>
          </a:prstGeom>
        </p:spPr>
      </p:pic>
      <p:sp>
        <p:nvSpPr>
          <p:cNvPr id="3" name="Content Placeholder 2">
            <a:extLst>
              <a:ext uri="{FF2B5EF4-FFF2-40B4-BE49-F238E27FC236}">
                <a16:creationId xmlns:a16="http://schemas.microsoft.com/office/drawing/2014/main" id="{35166FC6-65F7-BB4D-AF91-FC21A1410490}"/>
              </a:ext>
            </a:extLst>
          </p:cNvPr>
          <p:cNvSpPr>
            <a:spLocks noGrp="1"/>
          </p:cNvSpPr>
          <p:nvPr>
            <p:ph idx="1"/>
          </p:nvPr>
        </p:nvSpPr>
        <p:spPr>
          <a:xfrm>
            <a:off x="454152" y="1460130"/>
            <a:ext cx="6254496" cy="461115"/>
          </a:xfrm>
        </p:spPr>
        <p:txBody>
          <a:bodyPr anchor="ctr">
            <a:normAutofit/>
          </a:bodyPr>
          <a:lstStyle/>
          <a:p>
            <a:pPr marL="0" indent="0">
              <a:buNone/>
            </a:pPr>
            <a:r>
              <a:rPr lang="de-DE" sz="2600" b="1" dirty="0">
                <a:solidFill>
                  <a:schemeClr val="bg1"/>
                </a:solidFill>
              </a:rPr>
              <a:t>Financial Management Anwendung</a:t>
            </a:r>
          </a:p>
        </p:txBody>
      </p:sp>
      <p:sp>
        <p:nvSpPr>
          <p:cNvPr id="16" name="Title 15">
            <a:extLst>
              <a:ext uri="{FF2B5EF4-FFF2-40B4-BE49-F238E27FC236}">
                <a16:creationId xmlns:a16="http://schemas.microsoft.com/office/drawing/2014/main" id="{216520DF-DDEC-9748-81B7-3AA714B13378}"/>
              </a:ext>
            </a:extLst>
          </p:cNvPr>
          <p:cNvSpPr>
            <a:spLocks noGrp="1"/>
          </p:cNvSpPr>
          <p:nvPr>
            <p:ph type="title"/>
          </p:nvPr>
        </p:nvSpPr>
        <p:spPr/>
        <p:txBody>
          <a:bodyPr/>
          <a:lstStyle/>
          <a:p>
            <a:r>
              <a:rPr lang="de-DE" b="1" dirty="0">
                <a:solidFill>
                  <a:schemeClr val="bg1"/>
                </a:solidFill>
              </a:rPr>
              <a:t>Use-Case Beschreibung</a:t>
            </a:r>
          </a:p>
        </p:txBody>
      </p:sp>
      <p:sp>
        <p:nvSpPr>
          <p:cNvPr id="2" name="Date Placeholder 1">
            <a:extLst>
              <a:ext uri="{FF2B5EF4-FFF2-40B4-BE49-F238E27FC236}">
                <a16:creationId xmlns:a16="http://schemas.microsoft.com/office/drawing/2014/main" id="{483B5854-9717-0F44-809A-7DC636964CA0}"/>
              </a:ext>
            </a:extLst>
          </p:cNvPr>
          <p:cNvSpPr>
            <a:spLocks noGrp="1"/>
          </p:cNvSpPr>
          <p:nvPr>
            <p:ph type="dt" sz="half" idx="10"/>
          </p:nvPr>
        </p:nvSpPr>
        <p:spPr/>
        <p:txBody>
          <a:bodyPr/>
          <a:lstStyle/>
          <a:p>
            <a:fld id="{F37D81A0-A825-4642-9CBF-3D9585700625}" type="datetime1">
              <a:rPr lang="de-DE" smtClean="0">
                <a:solidFill>
                  <a:schemeClr val="tx1">
                    <a:lumMod val="50000"/>
                  </a:schemeClr>
                </a:solidFill>
              </a:rPr>
              <a:t>19.09.22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CE69097C-4100-7648-8A5F-74E1E93A24F4}"/>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8" name="Slide Number Placeholder 7">
            <a:extLst>
              <a:ext uri="{FF2B5EF4-FFF2-40B4-BE49-F238E27FC236}">
                <a16:creationId xmlns:a16="http://schemas.microsoft.com/office/drawing/2014/main" id="{A8C3B7CE-5CFA-C343-9EA1-6B8568E853A8}"/>
              </a:ext>
            </a:extLst>
          </p:cNvPr>
          <p:cNvSpPr>
            <a:spLocks noGrp="1"/>
          </p:cNvSpPr>
          <p:nvPr>
            <p:ph type="sldNum" sz="quarter" idx="12"/>
          </p:nvPr>
        </p:nvSpPr>
        <p:spPr/>
        <p:txBody>
          <a:bodyPr/>
          <a:lstStyle/>
          <a:p>
            <a:fld id="{11A71338-8BA2-4C79-A6C5-5A8E30081D0C}" type="slidenum">
              <a:rPr lang="en-US" smtClean="0">
                <a:solidFill>
                  <a:schemeClr val="tx2">
                    <a:lumMod val="75000"/>
                  </a:schemeClr>
                </a:solidFill>
              </a:rPr>
              <a:t>8</a:t>
            </a:fld>
            <a:endParaRPr lang="en-US" dirty="0">
              <a:solidFill>
                <a:schemeClr val="tx2">
                  <a:lumMod val="75000"/>
                </a:schemeClr>
              </a:solidFill>
            </a:endParaRPr>
          </a:p>
        </p:txBody>
      </p:sp>
      <p:pic>
        <p:nvPicPr>
          <p:cNvPr id="5" name="Picture 4">
            <a:extLst>
              <a:ext uri="{FF2B5EF4-FFF2-40B4-BE49-F238E27FC236}">
                <a16:creationId xmlns:a16="http://schemas.microsoft.com/office/drawing/2014/main" id="{ECC5DEDC-BE47-D7EE-55EB-3B7237F51D2E}"/>
              </a:ext>
            </a:extLst>
          </p:cNvPr>
          <p:cNvPicPr>
            <a:picLocks noChangeAspect="1"/>
          </p:cNvPicPr>
          <p:nvPr/>
        </p:nvPicPr>
        <p:blipFill>
          <a:blip r:embed="rId4"/>
          <a:stretch>
            <a:fillRect/>
          </a:stretch>
        </p:blipFill>
        <p:spPr>
          <a:xfrm>
            <a:off x="213563" y="2055803"/>
            <a:ext cx="6735673" cy="3788816"/>
          </a:xfrm>
          <a:prstGeom prst="rect">
            <a:avLst/>
          </a:prstGeom>
        </p:spPr>
      </p:pic>
    </p:spTree>
    <p:extLst>
      <p:ext uri="{BB962C8B-B14F-4D97-AF65-F5344CB8AC3E}">
        <p14:creationId xmlns:p14="http://schemas.microsoft.com/office/powerpoint/2010/main" val="31365367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4496BB-ABA0-1344-B944-28146FCFAD4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a:solidFill>
                  <a:srgbClr val="FFFFFF"/>
                </a:solidFill>
                <a:latin typeface="+mj-lt"/>
                <a:ea typeface="+mj-ea"/>
                <a:cs typeface="+mj-cs"/>
              </a:rPr>
              <a:t>Cloud-Native </a:t>
            </a:r>
            <a:r>
              <a:rPr lang="en-US" sz="6000" b="1" kern="1200" dirty="0" err="1">
                <a:solidFill>
                  <a:srgbClr val="FFFFFF"/>
                </a:solidFill>
                <a:latin typeface="+mj-lt"/>
                <a:ea typeface="+mj-ea"/>
                <a:cs typeface="+mj-cs"/>
              </a:rPr>
              <a:t>Grundlagen</a:t>
            </a:r>
            <a:endParaRPr lang="en-US" sz="6000" b="1" kern="1200" dirty="0">
              <a:solidFill>
                <a:srgbClr val="FFFFFF"/>
              </a:solidFill>
              <a:latin typeface="+mj-lt"/>
              <a:ea typeface="+mj-ea"/>
              <a:cs typeface="+mj-cs"/>
            </a:endParaRP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Cloud with solid fill">
            <a:extLst>
              <a:ext uri="{FF2B5EF4-FFF2-40B4-BE49-F238E27FC236}">
                <a16:creationId xmlns:a16="http://schemas.microsoft.com/office/drawing/2014/main" id="{EFDF6A09-C594-4920-A738-E1D075C361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
        <p:nvSpPr>
          <p:cNvPr id="7" name="Date Placeholder 6">
            <a:extLst>
              <a:ext uri="{FF2B5EF4-FFF2-40B4-BE49-F238E27FC236}">
                <a16:creationId xmlns:a16="http://schemas.microsoft.com/office/drawing/2014/main" id="{859AA1A9-10A1-4A47-9379-958A99E6768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FAA20BA9-F561-1E40-92D3-0050097A5FF2}" type="datetime1">
              <a:rPr lang="de-DE" smtClean="0">
                <a:solidFill>
                  <a:prstClr val="white"/>
                </a:solidFill>
              </a:rPr>
              <a:t>19.09.22</a:t>
            </a:fld>
            <a:endParaRPr lang="en-US">
              <a:solidFill>
                <a:prstClr val="white"/>
              </a:solidFill>
            </a:endParaRPr>
          </a:p>
        </p:txBody>
      </p:sp>
      <p:sp>
        <p:nvSpPr>
          <p:cNvPr id="8" name="Footer Placeholder 7">
            <a:extLst>
              <a:ext uri="{FF2B5EF4-FFF2-40B4-BE49-F238E27FC236}">
                <a16:creationId xmlns:a16="http://schemas.microsoft.com/office/drawing/2014/main" id="{46EC4229-7A44-6A4C-AC96-155C45561FA0}"/>
              </a:ext>
            </a:extLst>
          </p:cNvPr>
          <p:cNvSpPr>
            <a:spLocks noGrp="1"/>
          </p:cNvSpPr>
          <p:nvPr>
            <p:ph type="ftr" sz="quarter" idx="11"/>
          </p:nvPr>
        </p:nvSpPr>
        <p:spPr>
          <a:xfrm>
            <a:off x="3888658" y="6356350"/>
            <a:ext cx="4414684" cy="365125"/>
          </a:xfrm>
        </p:spPr>
        <p:txBody>
          <a:bodyPr vert="horz" lIns="91440" tIns="45720" rIns="91440" bIns="45720" rtlCol="0" anchor="ctr">
            <a:normAutofit/>
          </a:bodyPr>
          <a:lstStyle/>
          <a:p>
            <a:pPr>
              <a:spcAft>
                <a:spcPts val="600"/>
              </a:spcAft>
            </a:pPr>
            <a:r>
              <a:rPr lang="en-US" kern="1200">
                <a:solidFill>
                  <a:prstClr val="white"/>
                </a:solidFill>
                <a:latin typeface="+mn-lt"/>
                <a:ea typeface="+mn-ea"/>
                <a:cs typeface="+mn-cs"/>
              </a:rPr>
              <a:t>Bela Föhrenbacher - IBM</a:t>
            </a:r>
          </a:p>
        </p:txBody>
      </p:sp>
      <p:sp>
        <p:nvSpPr>
          <p:cNvPr id="9" name="Slide Number Placeholder 8">
            <a:extLst>
              <a:ext uri="{FF2B5EF4-FFF2-40B4-BE49-F238E27FC236}">
                <a16:creationId xmlns:a16="http://schemas.microsoft.com/office/drawing/2014/main" id="{585CCD04-E00D-404C-B0CB-B32D9C82B6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1A71338-8BA2-4C79-A6C5-5A8E30081D0C}" type="slidenum">
              <a:rPr lang="en-US">
                <a:solidFill>
                  <a:prstClr val="white"/>
                </a:solidFill>
              </a:rPr>
              <a:pPr>
                <a:spcAft>
                  <a:spcPts val="600"/>
                </a:spcAft>
              </a:pPr>
              <a:t>9</a:t>
            </a:fld>
            <a:endParaRPr lang="en-US">
              <a:solidFill>
                <a:prstClr val="white"/>
              </a:solidFill>
            </a:endParaRPr>
          </a:p>
        </p:txBody>
      </p:sp>
    </p:spTree>
    <p:extLst>
      <p:ext uri="{BB962C8B-B14F-4D97-AF65-F5344CB8AC3E}">
        <p14:creationId xmlns:p14="http://schemas.microsoft.com/office/powerpoint/2010/main" val="23235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19380</TotalTime>
  <Words>1627</Words>
  <Application>Microsoft Macintosh PowerPoint</Application>
  <PresentationFormat>Widescreen</PresentationFormat>
  <Paragraphs>267</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Analyse der Vor- und Nachteile der Anwendungstransformation von lokalen Systemen in die Cloud</vt:lpstr>
      <vt:lpstr>Agenda</vt:lpstr>
      <vt:lpstr>Einleitung</vt:lpstr>
      <vt:lpstr>Problemstellung</vt:lpstr>
      <vt:lpstr>Zielsetzung</vt:lpstr>
      <vt:lpstr>Projektumfeld</vt:lpstr>
      <vt:lpstr>Anwendungskontext</vt:lpstr>
      <vt:lpstr>Use-Case Beschreibung</vt:lpstr>
      <vt:lpstr>Cloud-Native Grundlagen</vt:lpstr>
      <vt:lpstr>Anforderungen / Merkmale</vt:lpstr>
      <vt:lpstr>Veränderungen</vt:lpstr>
      <vt:lpstr>Forschung</vt:lpstr>
      <vt:lpstr>Vorgehen</vt:lpstr>
      <vt:lpstr>Implementierung</vt:lpstr>
      <vt:lpstr>Collect Service</vt:lpstr>
      <vt:lpstr>Cloud Infrastruktur</vt:lpstr>
      <vt:lpstr>Entwicklung des Prototypen</vt:lpstr>
      <vt:lpstr>Migration der Anwendung</vt:lpstr>
      <vt:lpstr>Ergebnis / Prototyp</vt:lpstr>
      <vt:lpstr>PowerPoint Presentation</vt:lpstr>
      <vt:lpstr>Ergebnis</vt:lpstr>
      <vt:lpstr>Kritische Würdigung &amp; Ausblick</vt:lpstr>
      <vt:lpstr>Kritische Würdigung</vt:lpstr>
      <vt:lpstr>Ausblick</vt:lpstr>
      <vt:lpstr>Vielen Dank für Ihre Aufmerksamkeit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a Configuration Repository App for a Distributed and Mission Critical Contract Management System</dc:title>
  <dc:creator>Foehrenbacher Bela (inf19017)</dc:creator>
  <cp:lastModifiedBy>Bela Foehrenbacher</cp:lastModifiedBy>
  <cp:revision>151</cp:revision>
  <cp:lastPrinted>2022-05-30T09:22:44Z</cp:lastPrinted>
  <dcterms:created xsi:type="dcterms:W3CDTF">2021-09-15T06:43:47Z</dcterms:created>
  <dcterms:modified xsi:type="dcterms:W3CDTF">2022-09-19T07:47:50Z</dcterms:modified>
</cp:coreProperties>
</file>